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 Id="rId3" Type="http://schemas.openxmlformats.org/officeDocument/2006/relationships/hyperlink" Target="https://twitter.com/gogoigarashi" TargetMode="External"/><Relationship Id="rId4" Type="http://schemas.openxmlformats.org/officeDocument/2006/relationships/image" Target="../media/image22.jpg"/><Relationship Id="rId5" Type="http://schemas.openxmlformats.org/officeDocument/2006/relationships/hyperlink" Target="https://twitter.com/syunkon0507" TargetMode="External"/><Relationship Id="rId6" Type="http://schemas.openxmlformats.org/officeDocument/2006/relationships/image" Target="../media/image23.jpg"/><Relationship Id="rId7" Type="http://schemas.openxmlformats.org/officeDocument/2006/relationships/hyperlink" Target="https://twitter.com/ore825" TargetMode="External"/><Relationship Id="rId8" Type="http://schemas.openxmlformats.org/officeDocument/2006/relationships/image" Target="../media/image24.jpg"/><Relationship Id="rId9" Type="http://schemas.openxmlformats.org/officeDocument/2006/relationships/hyperlink" Target="https://twitter.com/Linasuke0508" TargetMode="External"/><Relationship Id="rId10" Type="http://schemas.openxmlformats.org/officeDocument/2006/relationships/image" Target="../media/image25.jpg"/><Relationship Id="rId11" Type="http://schemas.openxmlformats.org/officeDocument/2006/relationships/hyperlink" Target="https://twitter.com/mariegohan" TargetMode="External"/><Relationship Id="rId12" Type="http://schemas.openxmlformats.org/officeDocument/2006/relationships/image" Target="../media/image26.jpg"/><Relationship Id="rId13" Type="http://schemas.openxmlformats.org/officeDocument/2006/relationships/hyperlink" Target="https://twitter.com/sirogohan_com" TargetMode="External"/><Relationship Id="rId14" Type="http://schemas.openxmlformats.org/officeDocument/2006/relationships/image" Target="../media/image27.jpg"/><Relationship Id="rId15" Type="http://schemas.openxmlformats.org/officeDocument/2006/relationships/hyperlink" Target="https://twitter.com/toshitsutsukuri" TargetMode="External"/><Relationship Id="rId16" Type="http://schemas.openxmlformats.org/officeDocument/2006/relationships/image" Target="../media/image28.jpg"/><Relationship Id="rId17" Type="http://schemas.openxmlformats.org/officeDocument/2006/relationships/hyperlink" Target="https://twitter.com/innocence_yuu" TargetMode="External"/><Relationship Id="rId18" Type="http://schemas.openxmlformats.org/officeDocument/2006/relationships/image" Target="../media/image29.png"/><Relationship Id="rId19" Type="http://schemas.openxmlformats.org/officeDocument/2006/relationships/hyperlink" Target="https://twitter.com/gnavi_gohan" TargetMode="External"/><Relationship Id="rId20" Type="http://schemas.openxmlformats.org/officeDocument/2006/relationships/image" Target="../media/image30.jpg"/><Relationship Id="rId21" Type="http://schemas.openxmlformats.org/officeDocument/2006/relationships/hyperlink" Target="https://twitter.com/NitoriOfficia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1914381308678150" TargetMode="External"/><Relationship Id="rId3" Type="http://schemas.openxmlformats.org/officeDocument/2006/relationships/hyperlink" Target="https://twitter.com/igarashi_yukari/status/1187569113276698625" TargetMode="External"/><Relationship Id="rId4" Type="http://schemas.openxmlformats.org/officeDocument/2006/relationships/hyperlink" Target="https://twitter.com/igarashi_yukari/status/1190101152114696199" TargetMode="External"/><Relationship Id="rId5" Type="http://schemas.openxmlformats.org/officeDocument/2006/relationships/hyperlink" Target="https://twitter.com/igarashi_yukari/status/1192637866632835073" TargetMode="External"/><Relationship Id="rId6" Type="http://schemas.openxmlformats.org/officeDocument/2006/relationships/hyperlink" Target="https://twitter.com/igarashi_yukari/status/1190466056063606784" TargetMode="External"/><Relationship Id="rId7" Type="http://schemas.openxmlformats.org/officeDocument/2006/relationships/hyperlink" Target="https://twitter.com/igarashi_yukari/status/1189740828018671616" TargetMode="External"/><Relationship Id="rId8" Type="http://schemas.openxmlformats.org/officeDocument/2006/relationships/hyperlink" Target="https://twitter.com/igarashi_yukari/status/1186839661634736128" TargetMode="External"/><Relationship Id="rId9" Type="http://schemas.openxmlformats.org/officeDocument/2006/relationships/hyperlink" Target="https://twitter.com/igarashi_yukari/status/1189013989470158849" TargetMode="External"/><Relationship Id="rId10" Type="http://schemas.openxmlformats.org/officeDocument/2006/relationships/hyperlink" Target="https://twitter.com/igarashi_yukari/status/1195899357448425473" TargetMode="External"/><Relationship Id="rId11" Type="http://schemas.openxmlformats.org/officeDocument/2006/relationships/hyperlink" Target="https://twitter.com/igarashi_yukari/status/119310933335087513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5175337061056512" TargetMode="External"/><Relationship Id="rId3" Type="http://schemas.openxmlformats.org/officeDocument/2006/relationships/hyperlink" Target="https://twitter.com/igarashi_yukari/status/1191188315103350784" TargetMode="External"/><Relationship Id="rId4" Type="http://schemas.openxmlformats.org/officeDocument/2006/relationships/hyperlink" Target="https://twitter.com/igarashi_yukari/status/1193731180148903938" TargetMode="External"/><Relationship Id="rId5" Type="http://schemas.openxmlformats.org/officeDocument/2006/relationships/hyperlink" Target="https://twitter.com/igarashi_yukari/status/1187297463129890817" TargetMode="External"/><Relationship Id="rId6" Type="http://schemas.openxmlformats.org/officeDocument/2006/relationships/hyperlink" Target="https://twitter.com/igarashi_yukari/status/1187202049563193344" TargetMode="External"/><Relationship Id="rId7" Type="http://schemas.openxmlformats.org/officeDocument/2006/relationships/hyperlink" Target="https://twitter.com/igarashi_yukari/status/1194219192888651776" TargetMode="External"/><Relationship Id="rId8" Type="http://schemas.openxmlformats.org/officeDocument/2006/relationships/hyperlink" Target="https://twitter.com/igarashi_yukari/status/1188017423452033024" TargetMode="External"/><Relationship Id="rId9" Type="http://schemas.openxmlformats.org/officeDocument/2006/relationships/hyperlink" Target="https://twitter.com/igarashi_yukari/status/1194443514689380354" TargetMode="External"/><Relationship Id="rId10" Type="http://schemas.openxmlformats.org/officeDocument/2006/relationships/hyperlink" Target="https://twitter.com/igarashi_yukari/status/1188295085063987201" TargetMode="External"/><Relationship Id="rId11" Type="http://schemas.openxmlformats.org/officeDocument/2006/relationships/hyperlink" Target="https://twitter.com/igarashi_yukari/status/119553697038407270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3000255911936000" TargetMode="External"/><Relationship Id="rId3" Type="http://schemas.openxmlformats.org/officeDocument/2006/relationships/hyperlink" Target="https://twitter.com/igarashi_yukari/status/1192277527856762880" TargetMode="External"/><Relationship Id="rId4" Type="http://schemas.openxmlformats.org/officeDocument/2006/relationships/hyperlink" Target="https://twitter.com/igarashi_yukari/status/1188651601403219968" TargetMode="External"/><Relationship Id="rId5" Type="http://schemas.openxmlformats.org/officeDocument/2006/relationships/hyperlink" Target="https://twitter.com/igarashi_yukari/status/1191550703921033216" TargetMode="External"/><Relationship Id="rId6" Type="http://schemas.openxmlformats.org/officeDocument/2006/relationships/hyperlink" Target="https://twitter.com/igarashi_yukari/status/1196264876517126144" TargetMode="External"/><Relationship Id="rId7" Type="http://schemas.openxmlformats.org/officeDocument/2006/relationships/hyperlink" Target="https://twitter.com/igarashi_yukari/status/1194905354049449985" TargetMode="External"/><Relationship Id="rId8" Type="http://schemas.openxmlformats.org/officeDocument/2006/relationships/hyperlink" Target="https://twitter.com/igarashi_yukari/status/1189376377016860673" TargetMode="External"/><Relationship Id="rId9" Type="http://schemas.openxmlformats.org/officeDocument/2006/relationships/hyperlink" Target="https://twitter.com/igarashi_yukari/status/1194812195789393920" TargetMode="External"/><Relationship Id="rId10" Type="http://schemas.openxmlformats.org/officeDocument/2006/relationships/hyperlink" Target="https://twitter.com/igarashi_yukari/status/1187945865815740418" TargetMode="External"/><Relationship Id="rId11" Type="http://schemas.openxmlformats.org/officeDocument/2006/relationships/hyperlink" Target="https://twitter.com/igarashi_yukari/status/119336264233486336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1914381308678150" TargetMode="External"/><Relationship Id="rId3" Type="http://schemas.openxmlformats.org/officeDocument/2006/relationships/hyperlink" Target="https://twitter.com/igarashi_yukari/status/1187569113276698625" TargetMode="External"/><Relationship Id="rId4" Type="http://schemas.openxmlformats.org/officeDocument/2006/relationships/hyperlink" Target="https://twitter.com/igarashi_yukari/status/1190101152114696199" TargetMode="External"/><Relationship Id="rId5" Type="http://schemas.openxmlformats.org/officeDocument/2006/relationships/hyperlink" Target="https://twitter.com/igarashi_yukari/status/1193109333350875136" TargetMode="External"/><Relationship Id="rId6" Type="http://schemas.openxmlformats.org/officeDocument/2006/relationships/hyperlink" Target="https://twitter.com/igarashi_yukari/status/1190466056063606784" TargetMode="External"/><Relationship Id="rId7" Type="http://schemas.openxmlformats.org/officeDocument/2006/relationships/hyperlink" Target="https://twitter.com/igarashi_yukari/status/1186839661634736128" TargetMode="External"/><Relationship Id="rId8" Type="http://schemas.openxmlformats.org/officeDocument/2006/relationships/hyperlink" Target="https://twitter.com/igarashi_yukari/status/1195175337061056512" TargetMode="External"/><Relationship Id="rId9" Type="http://schemas.openxmlformats.org/officeDocument/2006/relationships/hyperlink" Target="https://twitter.com/igarashi_yukari/status/1192637866632835073" TargetMode="External"/><Relationship Id="rId10" Type="http://schemas.openxmlformats.org/officeDocument/2006/relationships/hyperlink" Target="https://twitter.com/igarashi_yukari/status/1189740828018671616" TargetMode="External"/><Relationship Id="rId11" Type="http://schemas.openxmlformats.org/officeDocument/2006/relationships/hyperlink" Target="https://twitter.com/igarashi_yukari/status/118901398947015884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5899357448425473" TargetMode="External"/><Relationship Id="rId3" Type="http://schemas.openxmlformats.org/officeDocument/2006/relationships/hyperlink" Target="https://twitter.com/igarashi_yukari/status/1193731180148903938" TargetMode="External"/><Relationship Id="rId4" Type="http://schemas.openxmlformats.org/officeDocument/2006/relationships/hyperlink" Target="https://twitter.com/igarashi_yukari/status/1187202049563193344" TargetMode="External"/><Relationship Id="rId5" Type="http://schemas.openxmlformats.org/officeDocument/2006/relationships/hyperlink" Target="https://twitter.com/igarashi_yukari/status/1187297463129890817" TargetMode="External"/><Relationship Id="rId6" Type="http://schemas.openxmlformats.org/officeDocument/2006/relationships/hyperlink" Target="https://twitter.com/igarashi_yukari/status/1192277527856762880" TargetMode="External"/><Relationship Id="rId7" Type="http://schemas.openxmlformats.org/officeDocument/2006/relationships/hyperlink" Target="https://twitter.com/igarashi_yukari/status/1188017423452033024" TargetMode="External"/><Relationship Id="rId8" Type="http://schemas.openxmlformats.org/officeDocument/2006/relationships/hyperlink" Target="https://twitter.com/igarashi_yukari/status/1191188315103350784" TargetMode="External"/><Relationship Id="rId9" Type="http://schemas.openxmlformats.org/officeDocument/2006/relationships/hyperlink" Target="https://twitter.com/igarashi_yukari/status/1194219192888651776" TargetMode="External"/><Relationship Id="rId10" Type="http://schemas.openxmlformats.org/officeDocument/2006/relationships/hyperlink" Target="https://twitter.com/igarashi_yukari/status/1193000255911936000" TargetMode="External"/><Relationship Id="rId11" Type="http://schemas.openxmlformats.org/officeDocument/2006/relationships/hyperlink" Target="https://twitter.com/igarashi_yukari/status/119444351468938035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88295085063987201" TargetMode="External"/><Relationship Id="rId3" Type="http://schemas.openxmlformats.org/officeDocument/2006/relationships/hyperlink" Target="https://twitter.com/igarashi_yukari/status/1195536970384072705" TargetMode="External"/><Relationship Id="rId4" Type="http://schemas.openxmlformats.org/officeDocument/2006/relationships/hyperlink" Target="https://twitter.com/igarashi_yukari/status/1188651601403219968" TargetMode="External"/><Relationship Id="rId5" Type="http://schemas.openxmlformats.org/officeDocument/2006/relationships/hyperlink" Target="https://twitter.com/igarashi_yukari/status/1187945865815740418" TargetMode="External"/><Relationship Id="rId6" Type="http://schemas.openxmlformats.org/officeDocument/2006/relationships/hyperlink" Target="https://twitter.com/igarashi_yukari/status/1191550703921033216" TargetMode="External"/><Relationship Id="rId7" Type="http://schemas.openxmlformats.org/officeDocument/2006/relationships/hyperlink" Target="https://twitter.com/igarashi_yukari/status/1189376377016860673" TargetMode="External"/><Relationship Id="rId8" Type="http://schemas.openxmlformats.org/officeDocument/2006/relationships/hyperlink" Target="https://twitter.com/igarashi_yukari/status/1196264876517126144" TargetMode="External"/><Relationship Id="rId9" Type="http://schemas.openxmlformats.org/officeDocument/2006/relationships/hyperlink" Target="https://twitter.com/igarashi_yukari/status/1194905354049449985" TargetMode="External"/><Relationship Id="rId10" Type="http://schemas.openxmlformats.org/officeDocument/2006/relationships/hyperlink" Target="https://twitter.com/igarashi_yukari/status/1191920483249217537" TargetMode="External"/><Relationship Id="rId11" Type="http://schemas.openxmlformats.org/officeDocument/2006/relationships/hyperlink" Target="https://twitter.com/igarashi_yukari/status/119336264233486336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6714190116806656" TargetMode="External"/><Relationship Id="rId3" Type="http://schemas.openxmlformats.org/officeDocument/2006/relationships/hyperlink" Target="https://twitter.com/igarashi_yukari/status/1196710385807585281" TargetMode="External"/><Relationship Id="rId4" Type="http://schemas.openxmlformats.org/officeDocument/2006/relationships/hyperlink" Target="https://twitter.com/igarashi_yukari/status/1196710316228300800" TargetMode="External"/><Relationship Id="rId5" Type="http://schemas.openxmlformats.org/officeDocument/2006/relationships/hyperlink" Target="https://twitter.com/igarashi_yukari/status/1196697050680713217" TargetMode="External"/><Relationship Id="rId6" Type="http://schemas.openxmlformats.org/officeDocument/2006/relationships/hyperlink" Target="https://twitter.com/igarashi_yukari/status/1196662763470241794" TargetMode="External"/><Relationship Id="rId7" Type="http://schemas.openxmlformats.org/officeDocument/2006/relationships/hyperlink" Target="https://twitter.com/igarashi_yukari/status/1196648186154061824" TargetMode="External"/><Relationship Id="rId8" Type="http://schemas.openxmlformats.org/officeDocument/2006/relationships/hyperlink" Target="https://t.co/n7OGLASubP" TargetMode="External"/><Relationship Id="rId9" Type="http://schemas.openxmlformats.org/officeDocument/2006/relationships/hyperlink" Target="https://twitter.com/igarashi_yukari/status/1196645252699811840" TargetMode="External"/><Relationship Id="rId10" Type="http://schemas.openxmlformats.org/officeDocument/2006/relationships/hyperlink" Target="https://twitter.com/igarashi_yukari/status/1196643825738907648" TargetMode="External"/><Relationship Id="rId11" Type="http://schemas.openxmlformats.org/officeDocument/2006/relationships/hyperlink" Target="https://twitter.com/igarashi_yukari/status/1196642503446786051" TargetMode="External"/><Relationship Id="rId12" Type="http://schemas.openxmlformats.org/officeDocument/2006/relationships/hyperlink" Target="https://twitter.com/igarashi_yukari/status/119662595141460787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6625430574288896" TargetMode="External"/><Relationship Id="rId3" Type="http://schemas.openxmlformats.org/officeDocument/2006/relationships/hyperlink" Target="https://twitter.com/igarashi_yukari/status/1196624134979014656" TargetMode="External"/><Relationship Id="rId4" Type="http://schemas.openxmlformats.org/officeDocument/2006/relationships/hyperlink" Target="https://twitter.com/igarashi_yukari/status/1196623257794826240" TargetMode="External"/><Relationship Id="rId5" Type="http://schemas.openxmlformats.org/officeDocument/2006/relationships/hyperlink" Target="https://twitter.com/igarashi_yukari/status/1196619390596173826" TargetMode="External"/><Relationship Id="rId6" Type="http://schemas.openxmlformats.org/officeDocument/2006/relationships/hyperlink" Target="https://twitter.com/igarashi_yukari/status/1196618720589705216" TargetMode="External"/><Relationship Id="rId7" Type="http://schemas.openxmlformats.org/officeDocument/2006/relationships/hyperlink" Target="https://twitter.com/igarashi_yukari/status/1196615220438790144" TargetMode="External"/><Relationship Id="rId8" Type="http://schemas.openxmlformats.org/officeDocument/2006/relationships/hyperlink" Target="https://twitter.com/igarashi_yukari/status/1196615030889799680" TargetMode="External"/><Relationship Id="rId9" Type="http://schemas.openxmlformats.org/officeDocument/2006/relationships/hyperlink" Target="https://..." TargetMode="External"/><Relationship Id="rId10" Type="http://schemas.openxmlformats.org/officeDocument/2006/relationships/hyperlink" Target="https://twitter.com/igarashi_yukari/status/1196591348385640448" TargetMode="External"/><Relationship Id="rId11" Type="http://schemas.openxmlformats.org/officeDocument/2006/relationships/hyperlink" Target="https://twitter.com/igarashi_yukari/status/1196556452481003520" TargetMode="External"/><Relationship Id="rId12" Type="http://schemas.openxmlformats.org/officeDocument/2006/relationships/hyperlink" Target="https://twitter.com/igarashi_yukari/status/119644353336161075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witter.com/igarashi_yukari/status/1196441620180172800" TargetMode="External"/><Relationship Id="rId3" Type="http://schemas.openxmlformats.org/officeDocument/2006/relationships/hyperlink" Target="https://twitter.com/igarashi_yukari/status/1196417537145049088" TargetMode="External"/><Relationship Id="rId4" Type="http://schemas.openxmlformats.org/officeDocument/2006/relationships/hyperlink" Target="https://twitter.com/igarashi_yukari/status/1196416601710456832" TargetMode="External"/><Relationship Id="rId5" Type="http://schemas.openxmlformats.org/officeDocument/2006/relationships/hyperlink" Target="https://twitter.com/igarashi_yukari/status/1196413805384720386" TargetMode="External"/><Relationship Id="rId6" Type="http://schemas.openxmlformats.org/officeDocument/2006/relationships/hyperlink" Target="https://twitter.com/igarashi_yukari/status/1196413593492709377" TargetMode="External"/><Relationship Id="rId7" Type="http://schemas.openxmlformats.org/officeDocument/2006/relationships/hyperlink" Target="https://twitter.com/igarashi_yukari/status/1196412266024824834" TargetMode="External"/><Relationship Id="rId8" Type="http://schemas.openxmlformats.org/officeDocument/2006/relationships/hyperlink" Target="https://twitter.com/igarashi_yukari/status/1196400244595941376" TargetMode="External"/><Relationship Id="rId9" Type="http://schemas.openxmlformats.org/officeDocument/2006/relationships/hyperlink" Target="https://twitter.com/igarashi_yukari/status/1196388465367076867" TargetMode="External"/><Relationship Id="rId10" Type="http://schemas.openxmlformats.org/officeDocument/2006/relationships/hyperlink" Target="https://twitter.com/igarashi_yukari/status/1196387942379294721" TargetMode="External"/><Relationship Id="rId11" Type="http://schemas.openxmlformats.org/officeDocument/2006/relationships/hyperlink" Target="https://twitter.com/igarashi_yukari/status/11963776128907223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765300"/>
            <a:ext cx="8229600" cy="558800"/>
          </a:xfrm>
          <a:prstGeom prst="rect">
            <a:avLst/>
          </a:prstGeom>
          <a:noFill/>
          <a:ln>
            <a:noFill/>
          </a:ln>
        </p:spPr>
        <p:txBody>
          <a:bodyPr wrap="square" bIns="101600" tIns="101600" lIns="203200" rIns="203200">
            <a:noAutofit/>
          </a:bodyPr>
          <a:lstStyle/>
          <a:p>
            <a:pPr algn="ctr">
              <a:lnSpc>
                <a:spcPts val="3733"/>
              </a:lnSpc>
              <a:defRPr sz="2800" b="1">
                <a:solidFill>
                  <a:srgbClr val="000000"/>
                </a:solidFill>
                <a:latin typeface="メイリオ"/>
              </a:defRPr>
            </a:pPr>
            <a:r>
              <a:t>#ラク速レシピのゆかり</a:t>
            </a:r>
          </a:p>
        </p:txBody>
      </p:sp>
      <p:sp>
        <p:nvSpPr>
          <p:cNvPr id="3" name="TextBox 2"/>
          <p:cNvSpPr txBox="1"/>
          <p:nvPr/>
        </p:nvSpPr>
        <p:spPr>
          <a:xfrm>
            <a:off x="457200" y="2425700"/>
            <a:ext cx="8229600" cy="558800"/>
          </a:xfrm>
          <a:prstGeom prst="rect">
            <a:avLst/>
          </a:prstGeom>
          <a:noFill/>
          <a:ln>
            <a:noFill/>
          </a:ln>
        </p:spPr>
        <p:txBody>
          <a:bodyPr wrap="square" bIns="101600" tIns="101600" lIns="203200" rIns="203200">
            <a:noAutofit/>
          </a:bodyPr>
          <a:lstStyle/>
          <a:p>
            <a:pPr algn="ctr">
              <a:lnSpc>
                <a:spcPts val="3733"/>
              </a:lnSpc>
              <a:defRPr sz="2800" b="1">
                <a:solidFill>
                  <a:srgbClr val="000000"/>
                </a:solidFill>
                <a:latin typeface="メイリオ"/>
              </a:defRPr>
            </a:pPr>
            <a:r>
              <a:t>Twitter</a:t>
            </a:r>
          </a:p>
        </p:txBody>
      </p:sp>
      <p:sp>
        <p:nvSpPr>
          <p:cNvPr id="4" name="TextBox 3"/>
          <p:cNvSpPr txBox="1"/>
          <p:nvPr/>
        </p:nvSpPr>
        <p:spPr>
          <a:xfrm>
            <a:off x="457200" y="3086100"/>
            <a:ext cx="8229600" cy="431800"/>
          </a:xfrm>
          <a:prstGeom prst="rect">
            <a:avLst/>
          </a:prstGeom>
          <a:noFill/>
          <a:ln>
            <a:noFill/>
          </a:ln>
        </p:spPr>
        <p:txBody>
          <a:bodyPr wrap="square" bIns="101600" tIns="101600" lIns="203200" rIns="203200">
            <a:noAutofit/>
          </a:bodyPr>
          <a:lstStyle/>
          <a:p>
            <a:pPr algn="ctr">
              <a:lnSpc>
                <a:spcPts val="2400"/>
              </a:lnSpc>
              <a:defRPr sz="1800" b="0">
                <a:solidFill>
                  <a:srgbClr val="000000"/>
                </a:solidFill>
                <a:latin typeface="メイリオ"/>
              </a:defRPr>
            </a:pPr>
            <a:r>
              <a:t>集計期間: 2019/10/23〜2019/11/19</a:t>
            </a:r>
          </a:p>
        </p:txBody>
      </p:sp>
      <p:sp>
        <p:nvSpPr>
          <p:cNvPr id="5" name="TextBox 4"/>
          <p:cNvSpPr txBox="1"/>
          <p:nvPr/>
        </p:nvSpPr>
        <p:spPr>
          <a:xfrm>
            <a:off x="457200" y="3924300"/>
            <a:ext cx="8229600" cy="431800"/>
          </a:xfrm>
          <a:prstGeom prst="rect">
            <a:avLst/>
          </a:prstGeom>
          <a:noFill/>
          <a:ln>
            <a:noFill/>
          </a:ln>
        </p:spPr>
        <p:txBody>
          <a:bodyPr wrap="square" bIns="101600" tIns="101600" lIns="203200" rIns="203200">
            <a:noAutofit/>
          </a:bodyPr>
          <a:lstStyle/>
          <a:p>
            <a:pPr algn="ctr">
              <a:lnSpc>
                <a:spcPts val="2400"/>
              </a:lnSpc>
              <a:defRPr sz="1800" b="0">
                <a:solidFill>
                  <a:srgbClr val="000000"/>
                </a:solidFill>
                <a:latin typeface="メイリオ"/>
              </a:defRPr>
            </a:pPr>
            <a:r>
              <a:t>作成日: 2019/11/19</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最近14日の推移</a:t>
            </a:r>
          </a:p>
        </p:txBody>
      </p:sp>
      <p:graphicFrame>
        <p:nvGraphicFramePr>
          <p:cNvPr id="3" name="Table 2"/>
          <p:cNvGraphicFramePr>
            <a:graphicFrameLocks noGrp="1"/>
          </p:cNvGraphicFramePr>
          <p:nvPr/>
        </p:nvGraphicFramePr>
        <p:xfrm>
          <a:off x="660400" y="2184400"/>
          <a:ext cx="3708399" cy="3048000"/>
        </p:xfrm>
        <a:graphic>
          <a:graphicData uri="http://schemas.openxmlformats.org/drawingml/2006/table">
            <a:tbl>
              <a:tblPr firstRow="1" bandRow="1"/>
              <a:tblGrid>
                <a:gridCol w="2074938"/>
                <a:gridCol w="1633461"/>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平均RT数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2019/11/06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988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2019/11/07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51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2019/11/08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46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2019/11/09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73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2019/11/10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2019/11/11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2019/11/12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048000"/>
        </p:xfrm>
        <a:graphic>
          <a:graphicData uri="http://schemas.openxmlformats.org/drawingml/2006/table">
            <a:tbl>
              <a:tblPr firstRow="1" bandRow="1"/>
              <a:tblGrid>
                <a:gridCol w="2074938"/>
                <a:gridCol w="1633461"/>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平均RT数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2019/11/13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2019/11/14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2019/11/15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2019/11/16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2019/11/17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2019/11/18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2019/11/19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平均RT数の日別推移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fav_average.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平均いいね数の日別推移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最近14日の推移</a:t>
            </a:r>
          </a:p>
        </p:txBody>
      </p:sp>
      <p:graphicFrame>
        <p:nvGraphicFramePr>
          <p:cNvPr id="3" name="Table 2"/>
          <p:cNvGraphicFramePr>
            <a:graphicFrameLocks noGrp="1"/>
          </p:cNvGraphicFramePr>
          <p:nvPr/>
        </p:nvGraphicFramePr>
        <p:xfrm>
          <a:off x="660400" y="2184400"/>
          <a:ext cx="3708399" cy="3048000"/>
        </p:xfrm>
        <a:graphic>
          <a:graphicData uri="http://schemas.openxmlformats.org/drawingml/2006/table">
            <a:tbl>
              <a:tblPr firstRow="1" bandRow="1"/>
              <a:tblGrid>
                <a:gridCol w="2074938"/>
                <a:gridCol w="1633461"/>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平均RT数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2019/11/06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4,306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2019/11/07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2019/11/08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351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2019/11/09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408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2019/11/10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2019/11/11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2019/11/12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180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048000"/>
        </p:xfrm>
        <a:graphic>
          <a:graphicData uri="http://schemas.openxmlformats.org/drawingml/2006/table">
            <a:tbl>
              <a:tblPr firstRow="1" bandRow="1"/>
              <a:tblGrid>
                <a:gridCol w="2074938"/>
                <a:gridCol w="1633461"/>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平均RT数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2019/11/13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2019/11/14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158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2019/11/15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177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2019/11/16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80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2019/11/17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225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2019/11/18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135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2019/11/19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平均いいね数の日別推移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linked_entire_transition.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SNS登録日からのフォロワー数推移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最近16ヶ月の推移</a:t>
            </a:r>
          </a:p>
        </p:txBody>
      </p:sp>
      <p:graphicFrame>
        <p:nvGraphicFramePr>
          <p:cNvPr id="3" name="Table 2"/>
          <p:cNvGraphicFramePr>
            <a:graphicFrameLocks noGrp="1"/>
          </p:cNvGraphicFramePr>
          <p:nvPr/>
        </p:nvGraphicFramePr>
        <p:xfrm>
          <a:off x="660400" y="2184400"/>
          <a:ext cx="3708399" cy="3429000"/>
        </p:xfrm>
        <a:graphic>
          <a:graphicData uri="http://schemas.openxmlformats.org/drawingml/2006/table">
            <a:tbl>
              <a:tblPr firstRow="1" bandRow="1"/>
              <a:tblGrid>
                <a:gridCol w="1610226"/>
                <a:gridCol w="2098173"/>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フォロワー数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3,930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7,062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8,503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9,839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10,084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10,201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10,486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17,687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429000"/>
        </p:xfrm>
        <a:graphic>
          <a:graphicData uri="http://schemas.openxmlformats.org/drawingml/2006/table">
            <a:tbl>
              <a:tblPr firstRow="1" bandRow="1"/>
              <a:tblGrid>
                <a:gridCol w="1610226"/>
                <a:gridCol w="2098173"/>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フォロワー数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23,479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45,850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85,071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101,219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118,032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141,697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174,464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207,780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SNS登録日からのフォロワー数推移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post_entire_transition.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SNS登録日からの投稿数推移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最近16ヶ月の推移</a:t>
            </a:r>
          </a:p>
        </p:txBody>
      </p:sp>
      <p:graphicFrame>
        <p:nvGraphicFramePr>
          <p:cNvPr id="3" name="Table 2"/>
          <p:cNvGraphicFramePr>
            <a:graphicFrameLocks noGrp="1"/>
          </p:cNvGraphicFramePr>
          <p:nvPr/>
        </p:nvGraphicFramePr>
        <p:xfrm>
          <a:off x="660400" y="2184400"/>
          <a:ext cx="3708399" cy="3429000"/>
        </p:xfrm>
        <a:graphic>
          <a:graphicData uri="http://schemas.openxmlformats.org/drawingml/2006/table">
            <a:tbl>
              <a:tblPr firstRow="1" bandRow="1"/>
              <a:tblGrid>
                <a:gridCol w="1925515"/>
                <a:gridCol w="1782884"/>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投稿数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3,038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3,073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3,100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3,207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3,264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3,296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3,349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3,633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429000"/>
        </p:xfrm>
        <a:graphic>
          <a:graphicData uri="http://schemas.openxmlformats.org/drawingml/2006/table">
            <a:tbl>
              <a:tblPr firstRow="1" bandRow="1"/>
              <a:tblGrid>
                <a:gridCol w="1925515"/>
                <a:gridCol w="1782884"/>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投稿数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4,849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5,379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6,681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7,380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8,349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9,084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10,058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10,778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SNS登録日からの投稿数推移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listed_entire_transition.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SNS登録日からの被リスト数推移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最近16ヶ月の推移</a:t>
            </a:r>
          </a:p>
        </p:txBody>
      </p:sp>
      <p:graphicFrame>
        <p:nvGraphicFramePr>
          <p:cNvPr id="3" name="Table 2"/>
          <p:cNvGraphicFramePr>
            <a:graphicFrameLocks noGrp="1"/>
          </p:cNvGraphicFramePr>
          <p:nvPr/>
        </p:nvGraphicFramePr>
        <p:xfrm>
          <a:off x="660400" y="2184400"/>
          <a:ext cx="3708399" cy="3429000"/>
        </p:xfrm>
        <a:graphic>
          <a:graphicData uri="http://schemas.openxmlformats.org/drawingml/2006/table">
            <a:tbl>
              <a:tblPr firstRow="1" bandRow="1"/>
              <a:tblGrid>
                <a:gridCol w="1690594"/>
                <a:gridCol w="2017805"/>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被リスト数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43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89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149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2018/12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152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168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173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2019/03</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265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429000"/>
        </p:xfrm>
        <a:graphic>
          <a:graphicData uri="http://schemas.openxmlformats.org/drawingml/2006/table">
            <a:tbl>
              <a:tblPr firstRow="1" bandRow="1"/>
              <a:tblGrid>
                <a:gridCol w="1690594"/>
                <a:gridCol w="2017805"/>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被リスト数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366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645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1,140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1,465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1,802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2,141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2,564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2,877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SNS登録日からの被リスト数推移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曜日別平均投稿数</a:t>
            </a:r>
          </a:p>
        </p:txBody>
      </p:sp>
      <p:pic>
        <p:nvPicPr>
          <p:cNvPr id="3" name="Picture 2" descr="post_dow_frequency.png"/>
          <p:cNvPicPr>
            <a:picLocks noChangeAspect="1"/>
          </p:cNvPicPr>
          <p:nvPr/>
        </p:nvPicPr>
        <p:blipFill>
          <a:blip r:embed="rId2"/>
          <a:stretch>
            <a:fillRect/>
          </a:stretch>
        </p:blipFill>
        <p:spPr>
          <a:xfrm>
            <a:off x="560069" y="2133600"/>
            <a:ext cx="3909060" cy="2931795"/>
          </a:xfrm>
          <a:prstGeom prst="rect">
            <a:avLst/>
          </a:prstGeom>
          <a:ln>
            <a:noFill/>
          </a:ln>
        </p:spPr>
      </p:pic>
      <p:sp>
        <p:nvSpPr>
          <p:cNvPr id="4" name="TextBox 3"/>
          <p:cNvSpPr txBox="1"/>
          <p:nvPr/>
        </p:nvSpPr>
        <p:spPr>
          <a:xfrm>
            <a:off x="45720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時間別平均投稿数</a:t>
            </a:r>
          </a:p>
        </p:txBody>
      </p:sp>
      <p:pic>
        <p:nvPicPr>
          <p:cNvPr id="5" name="Picture 4" descr="post_hour_frequency.png"/>
          <p:cNvPicPr>
            <a:picLocks noChangeAspect="1"/>
          </p:cNvPicPr>
          <p:nvPr/>
        </p:nvPicPr>
        <p:blipFill>
          <a:blip r:embed="rId3"/>
          <a:stretch>
            <a:fillRect/>
          </a:stretch>
        </p:blipFill>
        <p:spPr>
          <a:xfrm>
            <a:off x="4674870" y="2133600"/>
            <a:ext cx="3909060" cy="2931795"/>
          </a:xfrm>
          <a:prstGeom prst="rect">
            <a:avLst/>
          </a:prstGeom>
          <a:ln>
            <a:noFill/>
          </a:ln>
        </p:spPr>
      </p:pic>
      <p:sp>
        <p:nvSpPr>
          <p:cNvPr id="6" name="TextBox 5"/>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投稿分析</a:t>
            </a:r>
          </a:p>
        </p:txBody>
      </p:sp>
      <p:sp>
        <p:nvSpPr>
          <p:cNvPr id="7" name="TextBox 6"/>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2654300"/>
            <a:ext cx="8229600" cy="812800"/>
          </a:xfrm>
          <a:prstGeom prst="rect">
            <a:avLst/>
          </a:prstGeom>
          <a:noFill/>
          <a:ln>
            <a:noFill/>
          </a:ln>
        </p:spPr>
        <p:txBody>
          <a:bodyPr wrap="square" bIns="101600" tIns="101600" lIns="203200" rIns="203200">
            <a:noAutofit/>
          </a:bodyPr>
          <a:lstStyle/>
          <a:p>
            <a:pPr algn="l">
              <a:lnSpc>
                <a:spcPts val="6400"/>
              </a:lnSpc>
              <a:defRPr sz="4800" b="1">
                <a:solidFill>
                  <a:srgbClr val="000000"/>
                </a:solidFill>
                <a:latin typeface="メイリオ"/>
              </a:defRPr>
            </a:pPr>
            <a:r>
              <a:t>SNSアカウント分析</a:t>
            </a:r>
          </a:p>
        </p:txBody>
      </p:sp>
      <p:sp>
        <p:nvSpPr>
          <p:cNvPr id="3" name="TextBox 2"/>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post_wday_hours_heatmap.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457200" y="5319395"/>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このSNSアカウントがよく投稿している時間を赤く表示しています。</a:t>
            </a:r>
          </a:p>
        </p:txBody>
      </p:sp>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曜日×時間別の平均投稿数</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曜日別平均RT数</a:t>
            </a:r>
          </a:p>
        </p:txBody>
      </p:sp>
      <p:pic>
        <p:nvPicPr>
          <p:cNvPr id="3" name="Picture 2" descr="rt_dow_frequency.png"/>
          <p:cNvPicPr>
            <a:picLocks noChangeAspect="1"/>
          </p:cNvPicPr>
          <p:nvPr/>
        </p:nvPicPr>
        <p:blipFill>
          <a:blip r:embed="rId2"/>
          <a:stretch>
            <a:fillRect/>
          </a:stretch>
        </p:blipFill>
        <p:spPr>
          <a:xfrm>
            <a:off x="560069" y="2133600"/>
            <a:ext cx="3909060" cy="2931795"/>
          </a:xfrm>
          <a:prstGeom prst="rect">
            <a:avLst/>
          </a:prstGeom>
          <a:ln>
            <a:noFill/>
          </a:ln>
        </p:spPr>
      </p:pic>
      <p:sp>
        <p:nvSpPr>
          <p:cNvPr id="4" name="TextBox 3"/>
          <p:cNvSpPr txBox="1"/>
          <p:nvPr/>
        </p:nvSpPr>
        <p:spPr>
          <a:xfrm>
            <a:off x="45720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時間別平均RT数</a:t>
            </a:r>
          </a:p>
        </p:txBody>
      </p:sp>
      <p:pic>
        <p:nvPicPr>
          <p:cNvPr id="5" name="Picture 4" descr="rt_hour_frequency.png"/>
          <p:cNvPicPr>
            <a:picLocks noChangeAspect="1"/>
          </p:cNvPicPr>
          <p:nvPr/>
        </p:nvPicPr>
        <p:blipFill>
          <a:blip r:embed="rId3"/>
          <a:stretch>
            <a:fillRect/>
          </a:stretch>
        </p:blipFill>
        <p:spPr>
          <a:xfrm>
            <a:off x="4674870" y="2133600"/>
            <a:ext cx="3909060" cy="2931795"/>
          </a:xfrm>
          <a:prstGeom prst="rect">
            <a:avLst/>
          </a:prstGeom>
          <a:ln>
            <a:noFill/>
          </a:ln>
        </p:spPr>
      </p:pic>
      <p:sp>
        <p:nvSpPr>
          <p:cNvPr id="6" name="TextBox 5"/>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RT分析</a:t>
            </a:r>
          </a:p>
        </p:txBody>
      </p:sp>
      <p:sp>
        <p:nvSpPr>
          <p:cNvPr id="7" name="TextBox 6"/>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rt_wday_hours_heatmap.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457200" y="5319395"/>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よくRTされているツイートが投稿された時間を赤く表示しています。</a:t>
            </a:r>
          </a:p>
        </p:txBody>
      </p:sp>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曜日×時間別の平均RT数</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男女比</a:t>
            </a:r>
          </a:p>
        </p:txBody>
      </p:sp>
      <p:pic>
        <p:nvPicPr>
          <p:cNvPr id="3" name="Picture 2" descr="gender_rate.png"/>
          <p:cNvPicPr>
            <a:picLocks noChangeAspect="1"/>
          </p:cNvPicPr>
          <p:nvPr/>
        </p:nvPicPr>
        <p:blipFill>
          <a:blip r:embed="rId2"/>
          <a:stretch>
            <a:fillRect/>
          </a:stretch>
        </p:blipFill>
        <p:spPr>
          <a:xfrm>
            <a:off x="660400" y="2133600"/>
            <a:ext cx="3708400" cy="3708400"/>
          </a:xfrm>
          <a:prstGeom prst="rect">
            <a:avLst/>
          </a:prstGeom>
          <a:ln>
            <a:noFill/>
          </a:ln>
        </p:spPr>
      </p:pic>
      <p:sp>
        <p:nvSpPr>
          <p:cNvPr id="4" name="TextBox 3"/>
          <p:cNvSpPr txBox="1"/>
          <p:nvPr/>
        </p:nvSpPr>
        <p:spPr>
          <a:xfrm>
            <a:off x="45720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平均年齢</a:t>
            </a:r>
          </a:p>
        </p:txBody>
      </p:sp>
      <p:pic>
        <p:nvPicPr>
          <p:cNvPr id="5" name="Picture 4" descr="age_average.png"/>
          <p:cNvPicPr>
            <a:picLocks noChangeAspect="1"/>
          </p:cNvPicPr>
          <p:nvPr/>
        </p:nvPicPr>
        <p:blipFill>
          <a:blip r:embed="rId3"/>
          <a:stretch>
            <a:fillRect/>
          </a:stretch>
        </p:blipFill>
        <p:spPr>
          <a:xfrm>
            <a:off x="4775200" y="2133600"/>
            <a:ext cx="3708400" cy="3708400"/>
          </a:xfrm>
          <a:prstGeom prst="rect">
            <a:avLst/>
          </a:prstGeom>
          <a:ln>
            <a:noFill/>
          </a:ln>
        </p:spPr>
      </p:pic>
      <p:sp>
        <p:nvSpPr>
          <p:cNvPr id="6" name="TextBox 5"/>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ファン属性(性別・年齢)</a:t>
            </a:r>
          </a:p>
        </p:txBody>
      </p:sp>
      <p:sp>
        <p:nvSpPr>
          <p:cNvPr id="7" name="TextBox 6"/>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地域</a:t>
            </a:r>
          </a:p>
        </p:txBody>
      </p:sp>
      <p:pic>
        <p:nvPicPr>
          <p:cNvPr id="3" name="Picture 2" descr="geographic_mix.png"/>
          <p:cNvPicPr>
            <a:picLocks noChangeAspect="1"/>
          </p:cNvPicPr>
          <p:nvPr/>
        </p:nvPicPr>
        <p:blipFill>
          <a:blip r:embed="rId2"/>
          <a:stretch>
            <a:fillRect/>
          </a:stretch>
        </p:blipFill>
        <p:spPr>
          <a:xfrm>
            <a:off x="660400" y="2133600"/>
            <a:ext cx="3708400" cy="3708400"/>
          </a:xfrm>
          <a:prstGeom prst="rect">
            <a:avLst/>
          </a:prstGeom>
          <a:ln>
            <a:noFill/>
          </a:ln>
        </p:spPr>
      </p:pic>
      <p:sp>
        <p:nvSpPr>
          <p:cNvPr id="4" name="TextBox 3"/>
          <p:cNvSpPr txBox="1"/>
          <p:nvPr/>
        </p:nvSpPr>
        <p:spPr>
          <a:xfrm>
            <a:off x="45720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デバイス比率</a:t>
            </a:r>
          </a:p>
        </p:txBody>
      </p:sp>
      <p:pic>
        <p:nvPicPr>
          <p:cNvPr id="5" name="Picture 4" descr="device_rate.png"/>
          <p:cNvPicPr>
            <a:picLocks noChangeAspect="1"/>
          </p:cNvPicPr>
          <p:nvPr/>
        </p:nvPicPr>
        <p:blipFill>
          <a:blip r:embed="rId3"/>
          <a:stretch>
            <a:fillRect/>
          </a:stretch>
        </p:blipFill>
        <p:spPr>
          <a:xfrm>
            <a:off x="4775200" y="2133600"/>
            <a:ext cx="3708400" cy="3708400"/>
          </a:xfrm>
          <a:prstGeom prst="rect">
            <a:avLst/>
          </a:prstGeom>
          <a:ln>
            <a:noFill/>
          </a:ln>
        </p:spPr>
      </p:pic>
      <p:sp>
        <p:nvSpPr>
          <p:cNvPr id="6" name="TextBox 5"/>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ファン属性(地域・デバイス)</a:t>
            </a:r>
          </a:p>
        </p:txBody>
      </p:sp>
      <p:sp>
        <p:nvSpPr>
          <p:cNvPr id="7" name="TextBox 6"/>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 </a:t>
            </a:r>
          </a:p>
        </p:txBody>
      </p:sp>
      <p:pic>
        <p:nvPicPr>
          <p:cNvPr id="3" name="Picture 2" descr="fan_dow_active.png"/>
          <p:cNvPicPr>
            <a:picLocks noChangeAspect="1"/>
          </p:cNvPicPr>
          <p:nvPr/>
        </p:nvPicPr>
        <p:blipFill>
          <a:blip r:embed="rId2"/>
          <a:stretch>
            <a:fillRect/>
          </a:stretch>
        </p:blipFill>
        <p:spPr>
          <a:xfrm>
            <a:off x="560069" y="2133600"/>
            <a:ext cx="3909060" cy="2931795"/>
          </a:xfrm>
          <a:prstGeom prst="rect">
            <a:avLst/>
          </a:prstGeom>
          <a:ln>
            <a:noFill/>
          </a:ln>
        </p:spPr>
      </p:pic>
      <p:sp>
        <p:nvSpPr>
          <p:cNvPr id="4" name="TextBox 3"/>
          <p:cNvSpPr txBox="1"/>
          <p:nvPr/>
        </p:nvSpPr>
        <p:spPr>
          <a:xfrm>
            <a:off x="4572000" y="1549400"/>
            <a:ext cx="4114800" cy="482600"/>
          </a:xfrm>
          <a:prstGeom prst="rect">
            <a:avLst/>
          </a:prstGeom>
          <a:noFill/>
          <a:ln>
            <a:noFill/>
          </a:ln>
        </p:spPr>
        <p:txBody>
          <a:bodyPr wrap="square" bIns="101600" tIns="101600" lIns="203200" rIns="203200">
            <a:noAutofit/>
          </a:bodyPr>
          <a:lstStyle/>
          <a:p>
            <a:pPr algn="ctr">
              <a:lnSpc>
                <a:spcPts val="2933"/>
              </a:lnSpc>
              <a:defRPr sz="2200" b="1">
                <a:solidFill>
                  <a:srgbClr val="000000"/>
                </a:solidFill>
                <a:latin typeface="メイリオ"/>
              </a:defRPr>
            </a:pPr>
            <a:r>
              <a:t> </a:t>
            </a:r>
          </a:p>
        </p:txBody>
      </p:sp>
      <p:pic>
        <p:nvPicPr>
          <p:cNvPr id="5" name="Picture 4" descr="fan_hour_active.png"/>
          <p:cNvPicPr>
            <a:picLocks noChangeAspect="1"/>
          </p:cNvPicPr>
          <p:nvPr/>
        </p:nvPicPr>
        <p:blipFill>
          <a:blip r:embed="rId3"/>
          <a:stretch>
            <a:fillRect/>
          </a:stretch>
        </p:blipFill>
        <p:spPr>
          <a:xfrm>
            <a:off x="4674870" y="2133600"/>
            <a:ext cx="3909060" cy="2931795"/>
          </a:xfrm>
          <a:prstGeom prst="rect">
            <a:avLst/>
          </a:prstGeom>
          <a:ln>
            <a:noFill/>
          </a:ln>
        </p:spPr>
      </p:pic>
      <p:sp>
        <p:nvSpPr>
          <p:cNvPr id="6" name="TextBox 5"/>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ファンがアクティブな曜日・時間帯</a:t>
            </a:r>
          </a:p>
        </p:txBody>
      </p:sp>
      <p:sp>
        <p:nvSpPr>
          <p:cNvPr id="7" name="TextBox 6"/>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gogoigarashi.jpg"/>
          <p:cNvPicPr>
            <a:picLocks noChangeAspect="1"/>
          </p:cNvPicPr>
          <p:nvPr/>
        </p:nvPicPr>
        <p:blipFill>
          <a:blip r:embed="rId2"/>
          <a:stretch>
            <a:fillRect/>
          </a:stretch>
        </p:blipFill>
        <p:spPr>
          <a:xfrm>
            <a:off x="227075" y="1219200"/>
            <a:ext cx="1003808" cy="762000"/>
          </a:xfrm>
          <a:prstGeom prst="rect">
            <a:avLst/>
          </a:prstGeom>
          <a:ln w="12700">
            <a:solidFill>
              <a:srgbClr val="808080"/>
            </a:solidFill>
          </a:ln>
        </p:spPr>
      </p:pic>
      <p:sp>
        <p:nvSpPr>
          <p:cNvPr id="3" name="TextBox 2"/>
          <p:cNvSpPr txBox="1"/>
          <p:nvPr/>
        </p:nvSpPr>
        <p:spPr>
          <a:xfrm>
            <a:off x="1407160" y="116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#しかない料理のイガゴー＠究極...</a:t>
            </a:r>
          </a:p>
        </p:txBody>
      </p:sp>
      <p:sp>
        <p:nvSpPr>
          <p:cNvPr id="4" name="TextBox 3"/>
          <p:cNvSpPr txBox="1"/>
          <p:nvPr/>
        </p:nvSpPr>
        <p:spPr>
          <a:xfrm>
            <a:off x="1407160" y="148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@gogoigarashi</a:t>
            </a:r>
          </a:p>
        </p:txBody>
      </p:sp>
      <p:sp>
        <p:nvSpPr>
          <p:cNvPr id="5" name="TextBox 4"/>
          <p:cNvSpPr txBox="1"/>
          <p:nvPr/>
        </p:nvSpPr>
        <p:spPr>
          <a:xfrm>
            <a:off x="1407160" y="180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69604</a:t>
            </a:r>
          </a:p>
        </p:txBody>
      </p:sp>
      <p:pic>
        <p:nvPicPr>
          <p:cNvPr id="6" name="Picture 5" descr="syunkon0507.jpg"/>
          <p:cNvPicPr>
            <a:picLocks noChangeAspect="1"/>
          </p:cNvPicPr>
          <p:nvPr/>
        </p:nvPicPr>
        <p:blipFill>
          <a:blip r:embed="rId4"/>
          <a:stretch>
            <a:fillRect/>
          </a:stretch>
        </p:blipFill>
        <p:spPr>
          <a:xfrm>
            <a:off x="4748276" y="1219200"/>
            <a:ext cx="1003808" cy="762000"/>
          </a:xfrm>
          <a:prstGeom prst="rect">
            <a:avLst/>
          </a:prstGeom>
          <a:ln w="12700">
            <a:solidFill>
              <a:srgbClr val="808080"/>
            </a:solidFill>
          </a:ln>
        </p:spPr>
      </p:pic>
      <p:sp>
        <p:nvSpPr>
          <p:cNvPr id="7" name="TextBox 6"/>
          <p:cNvSpPr txBox="1"/>
          <p:nvPr/>
        </p:nvSpPr>
        <p:spPr>
          <a:xfrm>
            <a:off x="5928360" y="116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山本ゆり（syunkon レン...</a:t>
            </a:r>
          </a:p>
        </p:txBody>
      </p:sp>
      <p:sp>
        <p:nvSpPr>
          <p:cNvPr id="8" name="TextBox 7"/>
          <p:cNvSpPr txBox="1"/>
          <p:nvPr/>
        </p:nvSpPr>
        <p:spPr>
          <a:xfrm>
            <a:off x="5928360" y="148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@syunkon0507</a:t>
            </a:r>
          </a:p>
        </p:txBody>
      </p:sp>
      <p:sp>
        <p:nvSpPr>
          <p:cNvPr id="9" name="TextBox 8"/>
          <p:cNvSpPr txBox="1"/>
          <p:nvPr/>
        </p:nvSpPr>
        <p:spPr>
          <a:xfrm>
            <a:off x="5928360" y="180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590115</a:t>
            </a:r>
          </a:p>
        </p:txBody>
      </p:sp>
      <p:pic>
        <p:nvPicPr>
          <p:cNvPr id="10" name="Picture 9" descr="ore825.jpg"/>
          <p:cNvPicPr>
            <a:picLocks noChangeAspect="1"/>
          </p:cNvPicPr>
          <p:nvPr/>
        </p:nvPicPr>
        <p:blipFill>
          <a:blip r:embed="rId6"/>
          <a:stretch>
            <a:fillRect/>
          </a:stretch>
        </p:blipFill>
        <p:spPr>
          <a:xfrm>
            <a:off x="227075" y="2171700"/>
            <a:ext cx="1003808" cy="762000"/>
          </a:xfrm>
          <a:prstGeom prst="rect">
            <a:avLst/>
          </a:prstGeom>
          <a:ln w="12700">
            <a:solidFill>
              <a:srgbClr val="808080"/>
            </a:solidFill>
          </a:ln>
        </p:spPr>
      </p:pic>
      <p:sp>
        <p:nvSpPr>
          <p:cNvPr id="11" name="TextBox 10"/>
          <p:cNvSpPr txBox="1"/>
          <p:nvPr/>
        </p:nvSpPr>
        <p:spPr>
          <a:xfrm>
            <a:off x="1407160" y="2120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リュウジ@料理のおにいさんバズレシピ</a:t>
            </a:r>
          </a:p>
        </p:txBody>
      </p:sp>
      <p:sp>
        <p:nvSpPr>
          <p:cNvPr id="12" name="TextBox 11"/>
          <p:cNvSpPr txBox="1"/>
          <p:nvPr/>
        </p:nvSpPr>
        <p:spPr>
          <a:xfrm>
            <a:off x="1407160" y="243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@ore825</a:t>
            </a:r>
          </a:p>
        </p:txBody>
      </p:sp>
      <p:sp>
        <p:nvSpPr>
          <p:cNvPr id="13" name="TextBox 12"/>
          <p:cNvSpPr txBox="1"/>
          <p:nvPr/>
        </p:nvSpPr>
        <p:spPr>
          <a:xfrm>
            <a:off x="1407160" y="275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1081011</a:t>
            </a:r>
          </a:p>
        </p:txBody>
      </p:sp>
      <p:pic>
        <p:nvPicPr>
          <p:cNvPr id="14" name="Picture 13" descr="Linasuke0508.jpg"/>
          <p:cNvPicPr>
            <a:picLocks noChangeAspect="1"/>
          </p:cNvPicPr>
          <p:nvPr/>
        </p:nvPicPr>
        <p:blipFill>
          <a:blip r:embed="rId8"/>
          <a:stretch>
            <a:fillRect/>
          </a:stretch>
        </p:blipFill>
        <p:spPr>
          <a:xfrm>
            <a:off x="4748276" y="2171700"/>
            <a:ext cx="1003808" cy="762000"/>
          </a:xfrm>
          <a:prstGeom prst="rect">
            <a:avLst/>
          </a:prstGeom>
          <a:ln w="12700">
            <a:solidFill>
              <a:srgbClr val="808080"/>
            </a:solidFill>
          </a:ln>
        </p:spPr>
      </p:pic>
      <p:sp>
        <p:nvSpPr>
          <p:cNvPr id="15" name="TextBox 14"/>
          <p:cNvSpPr txBox="1"/>
          <p:nvPr/>
        </p:nvSpPr>
        <p:spPr>
          <a:xfrm>
            <a:off x="5928360" y="2120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河瀬璃菜 りな助(料理研究家)</a:t>
            </a:r>
          </a:p>
        </p:txBody>
      </p:sp>
      <p:sp>
        <p:nvSpPr>
          <p:cNvPr id="16" name="TextBox 15"/>
          <p:cNvSpPr txBox="1"/>
          <p:nvPr/>
        </p:nvSpPr>
        <p:spPr>
          <a:xfrm>
            <a:off x="5928360" y="243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@Linasuke0508</a:t>
            </a:r>
          </a:p>
        </p:txBody>
      </p:sp>
      <p:sp>
        <p:nvSpPr>
          <p:cNvPr id="17" name="TextBox 16"/>
          <p:cNvSpPr txBox="1"/>
          <p:nvPr/>
        </p:nvSpPr>
        <p:spPr>
          <a:xfrm>
            <a:off x="5928360" y="275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29350</a:t>
            </a:r>
          </a:p>
        </p:txBody>
      </p:sp>
      <p:pic>
        <p:nvPicPr>
          <p:cNvPr id="18" name="Picture 17" descr="mariegohan.jpg"/>
          <p:cNvPicPr>
            <a:picLocks noChangeAspect="1"/>
          </p:cNvPicPr>
          <p:nvPr/>
        </p:nvPicPr>
        <p:blipFill>
          <a:blip r:embed="rId10"/>
          <a:stretch>
            <a:fillRect/>
          </a:stretch>
        </p:blipFill>
        <p:spPr>
          <a:xfrm>
            <a:off x="227075" y="3124200"/>
            <a:ext cx="1003808" cy="762000"/>
          </a:xfrm>
          <a:prstGeom prst="rect">
            <a:avLst/>
          </a:prstGeom>
          <a:ln w="12700">
            <a:solidFill>
              <a:srgbClr val="808080"/>
            </a:solidFill>
          </a:ln>
        </p:spPr>
      </p:pic>
      <p:sp>
        <p:nvSpPr>
          <p:cNvPr id="19" name="TextBox 18"/>
          <p:cNvSpPr txBox="1"/>
          <p:nvPr/>
        </p:nvSpPr>
        <p:spPr>
          <a:xfrm>
            <a:off x="1407160" y="307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つくりおき食堂まりえ</a:t>
            </a:r>
          </a:p>
        </p:txBody>
      </p:sp>
      <p:sp>
        <p:nvSpPr>
          <p:cNvPr id="20" name="TextBox 19"/>
          <p:cNvSpPr txBox="1"/>
          <p:nvPr/>
        </p:nvSpPr>
        <p:spPr>
          <a:xfrm>
            <a:off x="1407160" y="3390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@mariegohan</a:t>
            </a:r>
          </a:p>
        </p:txBody>
      </p:sp>
      <p:sp>
        <p:nvSpPr>
          <p:cNvPr id="21" name="TextBox 20"/>
          <p:cNvSpPr txBox="1"/>
          <p:nvPr/>
        </p:nvSpPr>
        <p:spPr>
          <a:xfrm>
            <a:off x="1407160" y="370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339163</a:t>
            </a:r>
          </a:p>
        </p:txBody>
      </p:sp>
      <p:pic>
        <p:nvPicPr>
          <p:cNvPr id="22" name="Picture 21" descr="sirogohan_com.jpg"/>
          <p:cNvPicPr>
            <a:picLocks noChangeAspect="1"/>
          </p:cNvPicPr>
          <p:nvPr/>
        </p:nvPicPr>
        <p:blipFill>
          <a:blip r:embed="rId12"/>
          <a:stretch>
            <a:fillRect/>
          </a:stretch>
        </p:blipFill>
        <p:spPr>
          <a:xfrm>
            <a:off x="4748276" y="3124200"/>
            <a:ext cx="1003808" cy="762000"/>
          </a:xfrm>
          <a:prstGeom prst="rect">
            <a:avLst/>
          </a:prstGeom>
          <a:ln w="12700">
            <a:solidFill>
              <a:srgbClr val="808080"/>
            </a:solidFill>
          </a:ln>
        </p:spPr>
      </p:pic>
      <p:sp>
        <p:nvSpPr>
          <p:cNvPr id="23" name="TextBox 22"/>
          <p:cNvSpPr txBox="1"/>
          <p:nvPr/>
        </p:nvSpPr>
        <p:spPr>
          <a:xfrm>
            <a:off x="5928360" y="307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白ごはん.comをやってる人（...</a:t>
            </a:r>
          </a:p>
        </p:txBody>
      </p:sp>
      <p:sp>
        <p:nvSpPr>
          <p:cNvPr id="24" name="TextBox 23"/>
          <p:cNvSpPr txBox="1"/>
          <p:nvPr/>
        </p:nvSpPr>
        <p:spPr>
          <a:xfrm>
            <a:off x="5928360" y="3390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3"/>
              </a:rPr>
              <a:t>@sirogohan_com</a:t>
            </a:r>
          </a:p>
        </p:txBody>
      </p:sp>
      <p:sp>
        <p:nvSpPr>
          <p:cNvPr id="25" name="TextBox 24"/>
          <p:cNvSpPr txBox="1"/>
          <p:nvPr/>
        </p:nvSpPr>
        <p:spPr>
          <a:xfrm>
            <a:off x="5928360" y="370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74719</a:t>
            </a:r>
          </a:p>
        </p:txBody>
      </p:sp>
      <p:pic>
        <p:nvPicPr>
          <p:cNvPr id="26" name="Picture 25" descr="toshitsutsukuri.jpg"/>
          <p:cNvPicPr>
            <a:picLocks noChangeAspect="1"/>
          </p:cNvPicPr>
          <p:nvPr/>
        </p:nvPicPr>
        <p:blipFill>
          <a:blip r:embed="rId14"/>
          <a:stretch>
            <a:fillRect/>
          </a:stretch>
        </p:blipFill>
        <p:spPr>
          <a:xfrm>
            <a:off x="227075" y="4076700"/>
            <a:ext cx="1003808" cy="762000"/>
          </a:xfrm>
          <a:prstGeom prst="rect">
            <a:avLst/>
          </a:prstGeom>
          <a:ln w="12700">
            <a:solidFill>
              <a:srgbClr val="808080"/>
            </a:solidFill>
          </a:ln>
        </p:spPr>
      </p:pic>
      <p:sp>
        <p:nvSpPr>
          <p:cNvPr id="27" name="TextBox 26"/>
          <p:cNvSpPr txBox="1"/>
          <p:nvPr/>
        </p:nvSpPr>
        <p:spPr>
          <a:xfrm>
            <a:off x="1407160" y="402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カラダスッキリ糖質制限つくりおき</a:t>
            </a:r>
          </a:p>
        </p:txBody>
      </p:sp>
      <p:sp>
        <p:nvSpPr>
          <p:cNvPr id="28" name="TextBox 27"/>
          <p:cNvSpPr txBox="1"/>
          <p:nvPr/>
        </p:nvSpPr>
        <p:spPr>
          <a:xfrm>
            <a:off x="1407160" y="434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5"/>
              </a:rPr>
              <a:t>@toshitsutsukuri</a:t>
            </a:r>
          </a:p>
        </p:txBody>
      </p:sp>
      <p:sp>
        <p:nvSpPr>
          <p:cNvPr id="29" name="TextBox 28"/>
          <p:cNvSpPr txBox="1"/>
          <p:nvPr/>
        </p:nvSpPr>
        <p:spPr>
          <a:xfrm>
            <a:off x="1407160" y="4660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9011</a:t>
            </a:r>
          </a:p>
        </p:txBody>
      </p:sp>
      <p:pic>
        <p:nvPicPr>
          <p:cNvPr id="30" name="Picture 29" descr="innocence_yuu.jpg"/>
          <p:cNvPicPr>
            <a:picLocks noChangeAspect="1"/>
          </p:cNvPicPr>
          <p:nvPr/>
        </p:nvPicPr>
        <p:blipFill>
          <a:blip r:embed="rId16"/>
          <a:stretch>
            <a:fillRect/>
          </a:stretch>
        </p:blipFill>
        <p:spPr>
          <a:xfrm>
            <a:off x="4748276" y="4076700"/>
            <a:ext cx="1003808" cy="762000"/>
          </a:xfrm>
          <a:prstGeom prst="rect">
            <a:avLst/>
          </a:prstGeom>
          <a:ln w="12700">
            <a:solidFill>
              <a:srgbClr val="808080"/>
            </a:solidFill>
          </a:ln>
        </p:spPr>
      </p:pic>
      <p:sp>
        <p:nvSpPr>
          <p:cNvPr id="31" name="TextBox 30"/>
          <p:cNvSpPr txBox="1"/>
          <p:nvPr/>
        </p:nvSpPr>
        <p:spPr>
          <a:xfrm>
            <a:off x="5928360" y="402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Yuu@Yuuのラクうま♡ベス...</a:t>
            </a:r>
          </a:p>
        </p:txBody>
      </p:sp>
      <p:sp>
        <p:nvSpPr>
          <p:cNvPr id="32" name="TextBox 31"/>
          <p:cNvSpPr txBox="1"/>
          <p:nvPr/>
        </p:nvSpPr>
        <p:spPr>
          <a:xfrm>
            <a:off x="5928360" y="434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7"/>
              </a:rPr>
              <a:t>@innocence_yuu</a:t>
            </a:r>
          </a:p>
        </p:txBody>
      </p:sp>
      <p:sp>
        <p:nvSpPr>
          <p:cNvPr id="33" name="TextBox 32"/>
          <p:cNvSpPr txBox="1"/>
          <p:nvPr/>
        </p:nvSpPr>
        <p:spPr>
          <a:xfrm>
            <a:off x="5928360" y="4660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14307</a:t>
            </a:r>
          </a:p>
        </p:txBody>
      </p:sp>
      <p:pic>
        <p:nvPicPr>
          <p:cNvPr id="34" name="Picture 33" descr="gnavi_gohan.jpg"/>
          <p:cNvPicPr>
            <a:picLocks noChangeAspect="1"/>
          </p:cNvPicPr>
          <p:nvPr/>
        </p:nvPicPr>
        <p:blipFill>
          <a:blip r:embed="rId18"/>
          <a:stretch>
            <a:fillRect/>
          </a:stretch>
        </p:blipFill>
        <p:spPr>
          <a:xfrm>
            <a:off x="227075" y="5029200"/>
            <a:ext cx="1003808" cy="762000"/>
          </a:xfrm>
          <a:prstGeom prst="rect">
            <a:avLst/>
          </a:prstGeom>
          <a:ln w="12700">
            <a:solidFill>
              <a:srgbClr val="808080"/>
            </a:solidFill>
          </a:ln>
        </p:spPr>
      </p:pic>
      <p:sp>
        <p:nvSpPr>
          <p:cNvPr id="35" name="TextBox 34"/>
          <p:cNvSpPr txBox="1"/>
          <p:nvPr/>
        </p:nvSpPr>
        <p:spPr>
          <a:xfrm>
            <a:off x="1407160" y="497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ぐるなび みんなのごはん</a:t>
            </a:r>
          </a:p>
        </p:txBody>
      </p:sp>
      <p:sp>
        <p:nvSpPr>
          <p:cNvPr id="36" name="TextBox 35"/>
          <p:cNvSpPr txBox="1"/>
          <p:nvPr/>
        </p:nvSpPr>
        <p:spPr>
          <a:xfrm>
            <a:off x="1407160" y="529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9"/>
              </a:rPr>
              <a:t>@gnavi_gohan</a:t>
            </a:r>
          </a:p>
        </p:txBody>
      </p:sp>
      <p:sp>
        <p:nvSpPr>
          <p:cNvPr id="37" name="TextBox 36"/>
          <p:cNvSpPr txBox="1"/>
          <p:nvPr/>
        </p:nvSpPr>
        <p:spPr>
          <a:xfrm>
            <a:off x="1407160" y="561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47628</a:t>
            </a:r>
          </a:p>
        </p:txBody>
      </p:sp>
      <p:pic>
        <p:nvPicPr>
          <p:cNvPr id="38" name="Picture 37" descr="NitoriOfficial.jpg"/>
          <p:cNvPicPr>
            <a:picLocks noChangeAspect="1"/>
          </p:cNvPicPr>
          <p:nvPr/>
        </p:nvPicPr>
        <p:blipFill>
          <a:blip r:embed="rId20"/>
          <a:stretch>
            <a:fillRect/>
          </a:stretch>
        </p:blipFill>
        <p:spPr>
          <a:xfrm>
            <a:off x="4748276" y="5029200"/>
            <a:ext cx="1003808" cy="762000"/>
          </a:xfrm>
          <a:prstGeom prst="rect">
            <a:avLst/>
          </a:prstGeom>
          <a:ln w="12700">
            <a:solidFill>
              <a:srgbClr val="808080"/>
            </a:solidFill>
          </a:ln>
        </p:spPr>
      </p:pic>
      <p:sp>
        <p:nvSpPr>
          <p:cNvPr id="39" name="TextBox 38"/>
          <p:cNvSpPr txBox="1"/>
          <p:nvPr/>
        </p:nvSpPr>
        <p:spPr>
          <a:xfrm>
            <a:off x="5928360" y="4978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NITORI</a:t>
            </a:r>
          </a:p>
        </p:txBody>
      </p:sp>
      <p:sp>
        <p:nvSpPr>
          <p:cNvPr id="40" name="TextBox 39"/>
          <p:cNvSpPr txBox="1"/>
          <p:nvPr/>
        </p:nvSpPr>
        <p:spPr>
          <a:xfrm>
            <a:off x="5928360" y="52959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1"/>
              </a:rPr>
              <a:t>@NitoriOfficial</a:t>
            </a:r>
          </a:p>
        </p:txBody>
      </p:sp>
      <p:sp>
        <p:nvSpPr>
          <p:cNvPr id="41" name="TextBox 40"/>
          <p:cNvSpPr txBox="1"/>
          <p:nvPr/>
        </p:nvSpPr>
        <p:spPr>
          <a:xfrm>
            <a:off x="5928360" y="5613400"/>
            <a:ext cx="316484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フォロワー数: 836903</a:t>
            </a:r>
          </a:p>
        </p:txBody>
      </p:sp>
      <p:sp>
        <p:nvSpPr>
          <p:cNvPr id="42" name="TextBox 41"/>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ファンがフォローしているアカウント</a:t>
            </a:r>
          </a:p>
        </p:txBody>
      </p:sp>
      <p:sp>
        <p:nvSpPr>
          <p:cNvPr id="43" name="TextBox 42"/>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2019/11/06
12:05</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34,898</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151,820</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185,412</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これご飯が秒で消えるやつ… 刺身をニラだれの海にダイブさせると、 それはもう、ご飯止まらない飯泥棒になります 【刺身のニラだれ漬け】 ...</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2019/10/25
12:18</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10,692</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51,340</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168,114</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あ、禁断の扉を開けてしまった… って気持ちになるキケンな味してます レンジで【ラミー生ガトーショコラ】 1切れ100円以下。 「ほぼ5...</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2019/11/01
12:00</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5,267</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26,362</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179,818</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え、これレンジで作ったの？ と驚かれるのですが、 ほぼ「7分」でカフェの味が作れます 【午後ティーりんごケーキ】 林檎1/2個、バター...</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2019/11/08
12:00</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2,634</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19,915</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201,030</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これ白菜でご飯進むやつ 白菜で【うま煮】作るとおいしいですが、 「麺つゆ」と「鶏ガラ」で味付けすると え、こんなおいしくなります？って...</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2019/11/02
12:10</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2,991</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19,625</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181,960</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こんな簡単においしくできるの…？ と大好評な【濃厚バターチキンカレー】 レンジで簡単。醤油がいい仕事してます 玉葱1/2個と水大1混ぜ...</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2019/10/31
12:08</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2,528</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17,598</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174,032</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バターなしでもおいしい…! カフェで出てきそうな【チョコチャンククッキー】 作業5分で作れます サクほろ食感にハマります… ホットケー...</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2019/10/23
12:00</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2,937</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16,562</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165,971</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バターなし、作業5分で簡単おいしい…! サクふわ【ヨーグルトスコーン】 ポリ袋で作れば洗い物少なっ ってなる手軽さです ホットケーキM...</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2019/10/29
12:00</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2,352</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16,114</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172,571</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え、こんな簡単にグラタンおいしく作れるの？ ってなりますこれ 【とろふわ豆腐ソースグラタン】 肌寒い日にしみる… 玉葱1/6個 、ブロ...</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2019/11/17
12:00</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2,212</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15,666</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206,797</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その日作ろうと思ってた献立がふっとぶ位、ブリの刺身見つけると買っちゃうのですが 【ユッケ風】にするのは最高な食べ方と思う 甘辛味でご飯...</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2019/11/09
19:13</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3,086</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15,379</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202,821</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寒い季節にこれ最高… ミルクティーに「チョコ」ひとかけ入れると あれここカフェですか…？な味が超簡単に作れます レンジでいけます 水大...</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期間中の投稿(いいね数順) 1/3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2019/11/15
12:03</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2,873</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12,988</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205,990</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これ寒い季節のアイスが最高に捗ります… 作業時間「3分」であれここカフェですか…？な味に 【午後ティーりんご】 チンして温めてからアイ...</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2019/11/04
12:00</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1,498</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12,205</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183,918</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バターなしでもしっとり濃厚でおいしい… 【チョコバナナパウンドケーキ】 完熟バナナの消費にも最高です バナナ2本を潰し、卵1個、オリー...</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2019/11/11
12:24</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1,934</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12,163</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204,054</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レンジでこれ出来るの最高… と「コンポタ」好きさんに喜んでもらえるレシピこちらです コンポタで【濃厚カルボリゾット】 ご飯150g、牛...</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2019/10/24
18:19</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1,579</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11,890</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167,065</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パスタ作る時はもうレンジでいいのでは、 って思う位、これ簡単でおいしい 「麺つゆ＋ポン酢」で味つけすると最高です… 【ツナとしめじの出...</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2019/10/24
12:00</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1,646</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11,836</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166,797</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これもバターなし・作業5分で簡単…! サクふわ【バナナスコーン】 バナナとチョコ挟みメープルかけても◎ 熟れたバナナおいしく消費できま...</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2019/11/12
20:43</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1,325</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10,718</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204,761</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切ったアボカドに調味料「6つ」混ぜるだけでできるのですが、 アボカド好きさんがおかわりしたいと絶賛してくれたレシピです 【アボカドの旨...</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2019/10/26
18:00</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1,530</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10,604</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170,365</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グラタンがおいしい季節になりますが 簡単に作るならアボカドが最高です 「切り込み」入れてからソース塗ると格段に旨… ってなります 【ア...</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2019/11/13
11:35</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1,254</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9,176</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204,941</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このスープ旨… じわるおいしさしてます 胡椒多めにふると最高です レンジで【うま出汁肉うどん】 冷凍うどん1袋、葱1/5本、豚肉100...</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2019/10/27
12:23</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1,217</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9,133</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171,192</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忙しい時のチャーハンはレンジで作ろ。 って思う位、簡単においしくできます 5分で【ツナ卵チャーハン】 定番のチャーハンです、みたいな味...</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2019/11/16
12:00</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1,201</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8,837</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206,483</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え、家でこんな最高なのできます…？ って位これとろける美味しさ… 豆腐でふわふわです 豆腐潰し卵、白だし、小麦粉、白菜、青葱混ぜ、油中...</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期間中の投稿(いいね数順) 2/3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2019/11/09
12:00</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1,260</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8,817</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202,457</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これ「5分」ちょいでできるのですが、 茶葉使うとこんなおいしくなります？ ってなる上品な味が超簡単に作れます レンジで【アールグレイミ...</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2019/11/07
12:08</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1,532</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8,284</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196,835</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旬の「りんご」と「ミルクティー」でカフェの味 レンジで【アップルミルクティーフレンチトースト】 ミルクティー飲みながら食べるとだいぶ幸...</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2019/10/28
12:00</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1,117</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7,586</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171,918</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1食約100円でこの満足感…! レンジで超簡単なのに「トマト缶＋みそ」で深みのある味わいに… 【とろたまカレー】です ゆで卵は麺つゆに...</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2019/11/05
12:00</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1,023</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7,343</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184,840</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エリンギに切り込み入れ焼くとホタテのよう… まるでホタテな【エリンギパン粉焼き】 ソースがハマる味してます エリンギ2本を2cmの輪切...</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2019/11/18
12:12</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925</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6,621</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207,472</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鶏ガラで【きつねうどん】作ると、 こだわりの味が超簡単に作れます 油揚げからしみ出るスープが旨… レンジで簡単。材料費「100円ちょい...</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2019/11/14
18:10</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829</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6,361</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205,598</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大根の煮物はレンジで作った方がいいのでは って思う位、味しみ最高なの作れます 煮汁もご飯にかけて食べると旨…ってなります レンジで【ツ...</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2019/10/30
12:00</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953</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6,334</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173,459</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これ5分で超簡単にできるのですが、 ココア好きさんに喜んでもらえる蒸しパンです レンジで【ココア蒸しパン】 ココア飲みながら食べるのが...</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2019/11/14
12:00</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714</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6,137</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205,478</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白菜買っても余る… って時はこれ作ると白菜だけでご飯すすみます クタクタになるまでチンしてちょい味噌入れるとおいしい レンジで【白菜の...</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2019/10/26
13:15</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1,058</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5,607</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170,048</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これも禁断の扉が開いてしまう… チョコバナナがおいしいのは周知の事実かと思うのですが、 ラミーで作ったらとんでもなくおいしいのできまし...</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2019/11/10
12:00</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798</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5,603</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203,347</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おいしい×おいしい＝最強説 バナナ×ミルクティーも最強でした… レンジで【バナナミルクティーフレンチトースト】 5分でカフェ気分味わえ...</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期間中の投稿(いいね数順) 3/3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linked_transition.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フォロワー数の日別推移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2019/11/06
12:05</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34,898</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151,820</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185,412</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これご飯が秒で消えるやつ… 刺身をニラだれの海にダイブさせると、 それはもう、ご飯止まらない飯泥棒になります 【刺身のニラだれ漬け】 ...</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2019/10/25
12:18</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10,692</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51,340</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168,114</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あ、禁断の扉を開けてしまった… って気持ちになるキケンな味してます レンジで【ラミー生ガトーショコラ】 1切れ100円以下。 「ほぼ5...</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2019/11/01
12:00</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5,267</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26,362</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179,818</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え、これレンジで作ったの？ と驚かれるのですが、 ほぼ「7分」でカフェの味が作れます 【午後ティーりんごケーキ】 林檎1/2個、バター...</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2019/11/09
19:13</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3,086</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15,379</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202,821</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寒い季節にこれ最高… ミルクティーに「チョコ」ひとかけ入れると あれここカフェですか…？な味が超簡単に作れます レンジでいけます 水大...</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2019/11/02
12:10</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2,991</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19,625</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181,960</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こんな簡単においしくできるの…？ と大好評な【濃厚バターチキンカレー】 レンジで簡単。醤油がいい仕事してます 玉葱1/2個と水大1混ぜ...</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2019/10/23
12:00</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2,937</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16,562</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165,971</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バターなし、作業5分で簡単おいしい…! サクふわ【ヨーグルトスコーン】 ポリ袋で作れば洗い物少なっ ってなる手軽さです ホットケーキM...</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2019/11/15
12:03</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2,873</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12,988</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205,990</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これ寒い季節のアイスが最高に捗ります… 作業時間「3分」であれここカフェですか…？な味に 【午後ティーりんご】 チンして温めてからアイ...</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2019/11/08
12:00</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2,634</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19,915</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201,030</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これ白菜でご飯進むやつ 白菜で【うま煮】作るとおいしいですが、 「麺つゆ」と「鶏ガラ」で味付けすると え、こんなおいしくなります？って...</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2019/10/31
12:08</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2,528</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17,598</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174,032</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バターなしでもおいしい…! カフェで出てきそうな【チョコチャンククッキー】 作業5分で作れます サクほろ食感にハマります… ホットケー...</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2019/10/29
12:00</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2,352</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16,114</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172,571</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え、こんな簡単にグラタンおいしく作れるの？ ってなりますこれ 【とろふわ豆腐ソースグラタン】 肌寒い日にしみる… 玉葱1/6個 、ブロ...</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期間中の投稿(RT数順) 1/3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2019/11/17
12:00</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2,212</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15,666</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206,797</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その日作ろうと思ってた献立がふっとぶ位、ブリの刺身見つけると買っちゃうのですが 【ユッケ風】にするのは最高な食べ方と思う 甘辛味でご飯...</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2019/11/11
12:24</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1,934</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12,163</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204,054</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レンジでこれ出来るの最高… と「コンポタ」好きさんに喜んでもらえるレシピこちらです コンポタで【濃厚カルボリゾット】 ご飯150g、牛...</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2019/10/24
12:00</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1,646</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11,836</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166,797</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これもバターなし・作業5分で簡単…! サクふわ【バナナスコーン】 バナナとチョコ挟みメープルかけても◎ 熟れたバナナおいしく消費できま...</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2019/10/24
18:19</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1,579</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11,890</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167,065</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パスタ作る時はもうレンジでいいのでは、 って思う位、これ簡単でおいしい 「麺つゆ＋ポン酢」で味つけすると最高です… 【ツナとしめじの出...</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2019/11/07
12:08</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1,532</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8,284</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196,835</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旬の「りんご」と「ミルクティー」でカフェの味 レンジで【アップルミルクティーフレンチトースト】 ミルクティー飲みながら食べるとだいぶ幸...</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2019/10/26
18:00</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1,530</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10,604</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170,365</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グラタンがおいしい季節になりますが 簡単に作るならアボカドが最高です 「切り込み」入れてからソース塗ると格段に旨… ってなります 【ア...</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2019/11/04
12:00</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1,498</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12,205</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183,918</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バターなしでもしっとり濃厚でおいしい… 【チョコバナナパウンドケーキ】 完熟バナナの消費にも最高です バナナ2本を潰し、卵1個、オリー...</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2019/11/12
20:43</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1,325</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10,718</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204,761</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切ったアボカドに調味料「6つ」混ぜるだけでできるのですが、 アボカド好きさんがおかわりしたいと絶賛してくれたレシピです 【アボカドの旨...</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2019/11/09
12:00</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1,260</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8,817</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202,457</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これ「5分」ちょいでできるのですが、 茶葉使うとこんなおいしくなります？ ってなる上品な味が超簡単に作れます レンジで【アールグレイミ...</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2019/11/13
11:35</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1,254</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9,176</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204,941</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このスープ旨… じわるおいしさしてます 胡椒多めにふると最高です レンジで【うま出汁肉うどん】 冷凍うどん1袋、葱1/5本、豚肉100...</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期間中の投稿(RT数順) 2/3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2019/10/27
12:23</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1,217</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9,133</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171,192</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忙しい時のチャーハンはレンジで作ろ。 って思う位、簡単においしくできます 5分で【ツナ卵チャーハン】 定番のチャーハンです、みたいな味...</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2019/11/16
12:00</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1,201</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8,837</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206,483</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え、家でこんな最高なのできます…？ って位これとろける美味しさ… 豆腐でふわふわです 豆腐潰し卵、白だし、小麦粉、白菜、青葱混ぜ、油中...</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2019/10/28
12:00</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1,117</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7,586</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171,918</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1食約100円でこの満足感…! レンジで超簡単なのに「トマト缶＋みそ」で深みのある味わいに… 【とろたまカレー】です ゆで卵は麺つゆに...</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2019/10/26
13:15</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1,058</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5,607</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170,048</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これも禁断の扉が開いてしまう… チョコバナナがおいしいのは周知の事実かと思うのですが、 ラミーで作ったらとんでもなくおいしいのできまし...</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2019/11/05
12:00</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1,023</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7,343</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184,840</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エリンギに切り込み入れ焼くとホタテのよう… まるでホタテな【エリンギパン粉焼き】 ソースがハマる味してます エリンギ2本を2cmの輪切...</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2019/10/30
12:00</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953</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6,334</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173,459</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これ5分で超簡単にできるのですが、 ココア好きさんに喜んでもらえる蒸しパンです レンジで【ココア蒸しパン】 ココア飲みながら食べるのが...</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2019/11/18
12:12</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925</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6,621</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207,472</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鶏ガラで【きつねうどん】作ると、 こだわりの味が超簡単に作れます 油揚げからしみ出るスープが旨… レンジで簡単。材料費「100円ちょい...</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2019/11/14
18:10</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829</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6,361</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205,598</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大根の煮物はレンジで作った方がいいのでは って思う位、味しみ最高なの作れます 煮汁もご飯にかけて食べると旨…ってなります レンジで【ツ...</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2019/11/06
12:29</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805</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3,455</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185,429</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（メモ1） ・大＝大さじ、小＝小さじ ・卵黄はお好みで☺︎ ・おろし生姜小1/2を入れてもおいしいです。 ・麺つゆだけでもおいしいので...</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2019/11/10
12:00</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798</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5,603</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203,347</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おいしい×おいしい＝最強説 バナナ×ミルクティーも最強でした… レンジで【バナナミルクティーフレンチトースト】 5分でカフェ気分味わえ...</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期間中の投稿(RT数順) 3/3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2019/11/19
17:57</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208,318</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肌寒い日に沁みるおいしさ… 超簡単においしくできてコンポタ好きさんに好評です 【濃厚コンポタ...</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2019/11/19
17:42</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208,281</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@gogoigarashi: 【食べるラー油】は自家製が一番旨いのでは… 「みそ」と「麺つゆ」入れるとやばいのできます 卵黄のせ...</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2019/11/19
17:42</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208,281</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先日 #ストックポーク のレシピをご紹介しましたが個人的にまずおすすめしたいのがステーキです...</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2019/11/19
16:49</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208,195</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肌寒い日に沁みるおいしさ… 超簡単においしくできてコンポタ好きさんに好評です 【濃厚コンポタ...</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2019/11/19
14:33</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207,899</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先日 #ストックポーク のレシピをご紹介しましたが個人的にまずおすすめしたいのがステーキです...</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2019/11/19
13:35</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52</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207,884</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まな板いらずで、容器の中で切ってすぐ焼けるのもうれしいです☺︎ </a:t>
            </a:r>
            <a:r>
              <a:rPr>
                <a:hlinkClick r:id="rId8"/>
              </a:rPr>
              <a:t>https://t.co/n7OGLASubP</a:t>
            </a:r>
            <a:r>
              <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2019/11/19
13:23</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207,886</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肌寒い日に沁みるおいしさ… 超簡単においしくできてコンポタ好きさんに好評です 【濃厚コンポタ...</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2019/11/19
13:18</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16</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121</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207,884</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作るのにおすすめの順です。 「超速ポークバーグ」はアレンジにお勧めですが、まずは簡単な「ステーキ」「秒速ポークユッケ風丼」をぜひ… 1...</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2019/11/19
13:13</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76</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403</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207,881</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先日 #ストックポーク のレシピをご紹介しましたが個人的にまずおすすめしたいのがステーキです これ、焼くだけでごちそうに… 表面カリッ...</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2"/>
              </a:rPr>
              <a:t>2019/11/19
12:07</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8</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58</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207,858</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（メモ2） ・600Wレンジ使用。 ・トースターは250度。チーズがこんがり焼けるまで焼きます。 ・具はソーセージ、玉ねぎ、ブロッコリ...</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期間中の投稿(新着順) 1/3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2019/11/19
12:05</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11</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74</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207,856</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仕上げにオリーブオイル小1かけると更においしいです☺︎パセリはお好みで。 （メモ1） ・1〜2人分。 ・ベーコンは1cm幅、しめじは石...</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2019/11/19
12:00</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406</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3,261</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207,854</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肌寒い日に沁みるおいしさ… 超簡単においしくできてコンポタ好きさんに好評です 【濃厚コンポタドリア】 ベーコン1枚、しめじ1/4株、牛...</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2019/11/19
11:56</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15</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137</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207,853</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ガジェット通信さん（@getnewsfeed）に「アボカドの旨塩だれ和え」のレシピをご紹介いただきました。ありがとうございます…! ア...</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2019/11/19
11:41</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207,848</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【予約開始】簡単・時短で節約にもうれしい #しかない料理 本ができました…! レシピはイガゴ...</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2019/11/19
11:38</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207,847</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鶏ガラで【きつねうどん】作ると、 こだわりの味が超簡単に作れます 油揚げからしみ出るスープが...</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2019/11/19
11:24</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207,848</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@gogoigarashi: 【食べるラー油】は自家製が一番旨いのでは… 「みそ」と「麺つゆ」入れるとやばいのできます 卵黄のせ...</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2019/11/19
11:23</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207,848</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@non0424: 白菜が余ってたので… ふわふわやった😍 白菜でお好み焼き作ったことなかったけど、アリやわ💕 </a:t>
            </a:r>
            <a:r>
              <a:rPr>
                <a:hlinkClick r:id="rId9"/>
              </a:rPr>
              <a:t>https://...</a:t>
            </a:r>
            <a:r>
              <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2019/11/19
09:49</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207,818</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@akalka_coaching: 【考え事で頭がぐるぐるした時の対処法】 ①頭の中だけで答えを出そうとせず、頭の中にあることを...</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2019/11/19
07:31</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207,791</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鶏ガラで【きつねうどん】作ると、 こだわりの味が超簡単に作れます 油揚げからしみ出るスープが...</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2"/>
              </a:rPr>
              <a:t>2019/11/19
00:02</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207,742</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鶏ガラで【きつねうどん】作ると、 こだわりの味が超簡単に作れます 油揚げからしみ出るスープが...</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期間中の投稿(新着順) 2/3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50800" y="1168400"/>
            <a:ext cx="135636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 name="Rectangle 2"/>
          <p:cNvSpPr/>
          <p:nvPr/>
        </p:nvSpPr>
        <p:spPr>
          <a:xfrm>
            <a:off x="140716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 name="Rectangle 3"/>
          <p:cNvSpPr/>
          <p:nvPr/>
        </p:nvSpPr>
        <p:spPr>
          <a:xfrm>
            <a:off x="231140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 name="Rectangle 4"/>
          <p:cNvSpPr/>
          <p:nvPr/>
        </p:nvSpPr>
        <p:spPr>
          <a:xfrm>
            <a:off x="3215640" y="1168400"/>
            <a:ext cx="90424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6" name="Rectangle 5"/>
          <p:cNvSpPr/>
          <p:nvPr/>
        </p:nvSpPr>
        <p:spPr>
          <a:xfrm>
            <a:off x="4119879" y="1168400"/>
            <a:ext cx="4973320" cy="3175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7" name="Rectangle 6"/>
          <p:cNvSpPr/>
          <p:nvPr/>
        </p:nvSpPr>
        <p:spPr>
          <a:xfrm>
            <a:off x="50800" y="1485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8" name="Rectangle 7"/>
          <p:cNvSpPr/>
          <p:nvPr/>
        </p:nvSpPr>
        <p:spPr>
          <a:xfrm>
            <a:off x="140716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9" name="Rectangle 8"/>
          <p:cNvSpPr/>
          <p:nvPr/>
        </p:nvSpPr>
        <p:spPr>
          <a:xfrm>
            <a:off x="231140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0" name="Rectangle 9"/>
          <p:cNvSpPr/>
          <p:nvPr/>
        </p:nvSpPr>
        <p:spPr>
          <a:xfrm>
            <a:off x="3215640" y="1485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1" name="Rectangle 10"/>
          <p:cNvSpPr/>
          <p:nvPr/>
        </p:nvSpPr>
        <p:spPr>
          <a:xfrm>
            <a:off x="4119879" y="1485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2" name="Rectangle 11"/>
          <p:cNvSpPr/>
          <p:nvPr/>
        </p:nvSpPr>
        <p:spPr>
          <a:xfrm>
            <a:off x="50800" y="1917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3" name="Rectangle 12"/>
          <p:cNvSpPr/>
          <p:nvPr/>
        </p:nvSpPr>
        <p:spPr>
          <a:xfrm>
            <a:off x="140716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4" name="Rectangle 13"/>
          <p:cNvSpPr/>
          <p:nvPr/>
        </p:nvSpPr>
        <p:spPr>
          <a:xfrm>
            <a:off x="231140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5" name="Rectangle 14"/>
          <p:cNvSpPr/>
          <p:nvPr/>
        </p:nvSpPr>
        <p:spPr>
          <a:xfrm>
            <a:off x="3215640" y="1917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6" name="Rectangle 15"/>
          <p:cNvSpPr/>
          <p:nvPr/>
        </p:nvSpPr>
        <p:spPr>
          <a:xfrm>
            <a:off x="4119879" y="1917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7" name="Rectangle 16"/>
          <p:cNvSpPr/>
          <p:nvPr/>
        </p:nvSpPr>
        <p:spPr>
          <a:xfrm>
            <a:off x="50800" y="2349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8" name="Rectangle 17"/>
          <p:cNvSpPr/>
          <p:nvPr/>
        </p:nvSpPr>
        <p:spPr>
          <a:xfrm>
            <a:off x="140716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19" name="Rectangle 18"/>
          <p:cNvSpPr/>
          <p:nvPr/>
        </p:nvSpPr>
        <p:spPr>
          <a:xfrm>
            <a:off x="231140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0" name="Rectangle 19"/>
          <p:cNvSpPr/>
          <p:nvPr/>
        </p:nvSpPr>
        <p:spPr>
          <a:xfrm>
            <a:off x="3215640" y="2349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1" name="Rectangle 20"/>
          <p:cNvSpPr/>
          <p:nvPr/>
        </p:nvSpPr>
        <p:spPr>
          <a:xfrm>
            <a:off x="4119879" y="2349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2" name="Rectangle 21"/>
          <p:cNvSpPr/>
          <p:nvPr/>
        </p:nvSpPr>
        <p:spPr>
          <a:xfrm>
            <a:off x="50800" y="2781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3" name="Rectangle 22"/>
          <p:cNvSpPr/>
          <p:nvPr/>
        </p:nvSpPr>
        <p:spPr>
          <a:xfrm>
            <a:off x="140716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4" name="Rectangle 23"/>
          <p:cNvSpPr/>
          <p:nvPr/>
        </p:nvSpPr>
        <p:spPr>
          <a:xfrm>
            <a:off x="231140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5" name="Rectangle 24"/>
          <p:cNvSpPr/>
          <p:nvPr/>
        </p:nvSpPr>
        <p:spPr>
          <a:xfrm>
            <a:off x="3215640" y="2781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6" name="Rectangle 25"/>
          <p:cNvSpPr/>
          <p:nvPr/>
        </p:nvSpPr>
        <p:spPr>
          <a:xfrm>
            <a:off x="4119879" y="2781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7" name="Rectangle 26"/>
          <p:cNvSpPr/>
          <p:nvPr/>
        </p:nvSpPr>
        <p:spPr>
          <a:xfrm>
            <a:off x="50800" y="3213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8" name="Rectangle 27"/>
          <p:cNvSpPr/>
          <p:nvPr/>
        </p:nvSpPr>
        <p:spPr>
          <a:xfrm>
            <a:off x="140716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9" name="Rectangle 28"/>
          <p:cNvSpPr/>
          <p:nvPr/>
        </p:nvSpPr>
        <p:spPr>
          <a:xfrm>
            <a:off x="231140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0" name="Rectangle 29"/>
          <p:cNvSpPr/>
          <p:nvPr/>
        </p:nvSpPr>
        <p:spPr>
          <a:xfrm>
            <a:off x="3215640" y="3213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1" name="Rectangle 30"/>
          <p:cNvSpPr/>
          <p:nvPr/>
        </p:nvSpPr>
        <p:spPr>
          <a:xfrm>
            <a:off x="4119879" y="3213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2" name="Rectangle 31"/>
          <p:cNvSpPr/>
          <p:nvPr/>
        </p:nvSpPr>
        <p:spPr>
          <a:xfrm>
            <a:off x="50800" y="36449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3" name="Rectangle 32"/>
          <p:cNvSpPr/>
          <p:nvPr/>
        </p:nvSpPr>
        <p:spPr>
          <a:xfrm>
            <a:off x="140716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4" name="Rectangle 33"/>
          <p:cNvSpPr/>
          <p:nvPr/>
        </p:nvSpPr>
        <p:spPr>
          <a:xfrm>
            <a:off x="231140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5" name="Rectangle 34"/>
          <p:cNvSpPr/>
          <p:nvPr/>
        </p:nvSpPr>
        <p:spPr>
          <a:xfrm>
            <a:off x="3215640" y="36449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6" name="Rectangle 35"/>
          <p:cNvSpPr/>
          <p:nvPr/>
        </p:nvSpPr>
        <p:spPr>
          <a:xfrm>
            <a:off x="4119879" y="36449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7" name="Rectangle 36"/>
          <p:cNvSpPr/>
          <p:nvPr/>
        </p:nvSpPr>
        <p:spPr>
          <a:xfrm>
            <a:off x="50800" y="40767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8" name="Rectangle 37"/>
          <p:cNvSpPr/>
          <p:nvPr/>
        </p:nvSpPr>
        <p:spPr>
          <a:xfrm>
            <a:off x="140716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39" name="Rectangle 38"/>
          <p:cNvSpPr/>
          <p:nvPr/>
        </p:nvSpPr>
        <p:spPr>
          <a:xfrm>
            <a:off x="231140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0" name="Rectangle 39"/>
          <p:cNvSpPr/>
          <p:nvPr/>
        </p:nvSpPr>
        <p:spPr>
          <a:xfrm>
            <a:off x="3215640" y="40767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1" name="Rectangle 40"/>
          <p:cNvSpPr/>
          <p:nvPr/>
        </p:nvSpPr>
        <p:spPr>
          <a:xfrm>
            <a:off x="4119879" y="40767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2" name="Rectangle 41"/>
          <p:cNvSpPr/>
          <p:nvPr/>
        </p:nvSpPr>
        <p:spPr>
          <a:xfrm>
            <a:off x="50800" y="45085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3" name="Rectangle 42"/>
          <p:cNvSpPr/>
          <p:nvPr/>
        </p:nvSpPr>
        <p:spPr>
          <a:xfrm>
            <a:off x="140716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4" name="Rectangle 43"/>
          <p:cNvSpPr/>
          <p:nvPr/>
        </p:nvSpPr>
        <p:spPr>
          <a:xfrm>
            <a:off x="231140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5" name="Rectangle 44"/>
          <p:cNvSpPr/>
          <p:nvPr/>
        </p:nvSpPr>
        <p:spPr>
          <a:xfrm>
            <a:off x="3215640" y="45085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6" name="Rectangle 45"/>
          <p:cNvSpPr/>
          <p:nvPr/>
        </p:nvSpPr>
        <p:spPr>
          <a:xfrm>
            <a:off x="4119879" y="45085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7" name="Rectangle 46"/>
          <p:cNvSpPr/>
          <p:nvPr/>
        </p:nvSpPr>
        <p:spPr>
          <a:xfrm>
            <a:off x="50800" y="49403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8" name="Rectangle 47"/>
          <p:cNvSpPr/>
          <p:nvPr/>
        </p:nvSpPr>
        <p:spPr>
          <a:xfrm>
            <a:off x="140716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49" name="Rectangle 48"/>
          <p:cNvSpPr/>
          <p:nvPr/>
        </p:nvSpPr>
        <p:spPr>
          <a:xfrm>
            <a:off x="231140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0" name="Rectangle 49"/>
          <p:cNvSpPr/>
          <p:nvPr/>
        </p:nvSpPr>
        <p:spPr>
          <a:xfrm>
            <a:off x="3215640" y="49403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1" name="Rectangle 50"/>
          <p:cNvSpPr/>
          <p:nvPr/>
        </p:nvSpPr>
        <p:spPr>
          <a:xfrm>
            <a:off x="4119879" y="49403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2" name="Rectangle 51"/>
          <p:cNvSpPr/>
          <p:nvPr/>
        </p:nvSpPr>
        <p:spPr>
          <a:xfrm>
            <a:off x="50800" y="5372100"/>
            <a:ext cx="135636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3" name="Rectangle 52"/>
          <p:cNvSpPr/>
          <p:nvPr/>
        </p:nvSpPr>
        <p:spPr>
          <a:xfrm>
            <a:off x="140716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4" name="Rectangle 53"/>
          <p:cNvSpPr/>
          <p:nvPr/>
        </p:nvSpPr>
        <p:spPr>
          <a:xfrm>
            <a:off x="231140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5" name="Rectangle 54"/>
          <p:cNvSpPr/>
          <p:nvPr/>
        </p:nvSpPr>
        <p:spPr>
          <a:xfrm>
            <a:off x="3215640" y="5372100"/>
            <a:ext cx="90424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56" name="Rectangle 55"/>
          <p:cNvSpPr/>
          <p:nvPr/>
        </p:nvSpPr>
        <p:spPr>
          <a:xfrm>
            <a:off x="4119879" y="5372100"/>
            <a:ext cx="4973320" cy="431800"/>
          </a:xfrm>
          <a:prstGeom prst="rect">
            <a:avLst/>
          </a:prstGeom>
          <a:solidFill>
            <a:srgbClr val="FFFFFF"/>
          </a:solidFill>
          <a:ln w="12700">
            <a:solidFill>
              <a:srgbClr val="C0C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800">
                <a:solidFill>
                  <a:srgbClr val="000000"/>
                </a:solidFill>
                <a:latin typeface="メイリオ"/>
              </a:defRPr>
            </a:pPr>
          </a:p>
        </p:txBody>
      </p:sp>
      <p:sp>
        <p:nvSpPr>
          <p:cNvPr id="2" name="TextBox 1"/>
          <p:cNvSpPr txBox="1"/>
          <p:nvPr/>
        </p:nvSpPr>
        <p:spPr>
          <a:xfrm>
            <a:off x="50800" y="1168400"/>
            <a:ext cx="135636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投稿時間</a:t>
            </a:r>
          </a:p>
        </p:txBody>
      </p:sp>
      <p:sp>
        <p:nvSpPr>
          <p:cNvPr id="3" name="TextBox 2"/>
          <p:cNvSpPr txBox="1"/>
          <p:nvPr/>
        </p:nvSpPr>
        <p:spPr>
          <a:xfrm>
            <a:off x="140716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RT</a:t>
            </a:r>
          </a:p>
        </p:txBody>
      </p:sp>
      <p:sp>
        <p:nvSpPr>
          <p:cNvPr id="4" name="TextBox 3"/>
          <p:cNvSpPr txBox="1"/>
          <p:nvPr/>
        </p:nvSpPr>
        <p:spPr>
          <a:xfrm>
            <a:off x="2311400" y="11684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いいね</a:t>
            </a:r>
          </a:p>
        </p:txBody>
      </p:sp>
      <p:sp>
        <p:nvSpPr>
          <p:cNvPr id="5" name="TextBox 4"/>
          <p:cNvSpPr txBox="1"/>
          <p:nvPr/>
        </p:nvSpPr>
        <p:spPr>
          <a:xfrm>
            <a:off x="3215640" y="1168400"/>
            <a:ext cx="904240" cy="304800"/>
          </a:xfrm>
          <a:prstGeom prst="rect">
            <a:avLst/>
          </a:prstGeom>
          <a:noFill/>
          <a:ln>
            <a:noFill/>
          </a:ln>
        </p:spPr>
        <p:txBody>
          <a:bodyPr wrap="square" bIns="101600" tIns="101600" lIns="203200" rIns="203200">
            <a:noAutofit/>
          </a:bodyPr>
          <a:lstStyle/>
          <a:p>
            <a:pPr algn="r">
              <a:lnSpc>
                <a:spcPts val="1066"/>
              </a:lnSpc>
              <a:defRPr sz="800" b="0">
                <a:solidFill>
                  <a:srgbClr val="000000"/>
                </a:solidFill>
                <a:latin typeface="メイリオ"/>
              </a:defRPr>
            </a:pPr>
            <a:r>
              <a:t>フォロワー</a:t>
            </a:r>
          </a:p>
        </p:txBody>
      </p:sp>
      <p:sp>
        <p:nvSpPr>
          <p:cNvPr id="6" name="TextBox 5"/>
          <p:cNvSpPr txBox="1"/>
          <p:nvPr/>
        </p:nvSpPr>
        <p:spPr>
          <a:xfrm>
            <a:off x="4119879" y="11684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投稿内容</a:t>
            </a:r>
          </a:p>
        </p:txBody>
      </p:sp>
      <p:sp>
        <p:nvSpPr>
          <p:cNvPr id="7" name="TextBox 6"/>
          <p:cNvSpPr txBox="1"/>
          <p:nvPr/>
        </p:nvSpPr>
        <p:spPr>
          <a:xfrm>
            <a:off x="50800" y="1485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2"/>
              </a:rPr>
              <a:t>2019/11/18
23:54</a:t>
            </a:r>
          </a:p>
        </p:txBody>
      </p:sp>
      <p:sp>
        <p:nvSpPr>
          <p:cNvPr id="8" name="TextBox 7"/>
          <p:cNvSpPr txBox="1"/>
          <p:nvPr/>
        </p:nvSpPr>
        <p:spPr>
          <a:xfrm>
            <a:off x="140716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9" name="TextBox 8"/>
          <p:cNvSpPr txBox="1"/>
          <p:nvPr/>
        </p:nvSpPr>
        <p:spPr>
          <a:xfrm>
            <a:off x="231140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0" name="TextBox 9"/>
          <p:cNvSpPr txBox="1"/>
          <p:nvPr/>
        </p:nvSpPr>
        <p:spPr>
          <a:xfrm>
            <a:off x="3215640" y="1485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207,739</a:t>
            </a:r>
          </a:p>
        </p:txBody>
      </p:sp>
      <p:sp>
        <p:nvSpPr>
          <p:cNvPr id="11" name="TextBox 10"/>
          <p:cNvSpPr txBox="1"/>
          <p:nvPr/>
        </p:nvSpPr>
        <p:spPr>
          <a:xfrm>
            <a:off x="4119879" y="1485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ガジェット通信さん（@getnewsfeed）に飯泥棒レシピ「刺身のニラだれ漬け」をご紹介い...</a:t>
            </a:r>
          </a:p>
        </p:txBody>
      </p:sp>
      <p:sp>
        <p:nvSpPr>
          <p:cNvPr id="12" name="TextBox 11"/>
          <p:cNvSpPr txBox="1"/>
          <p:nvPr/>
        </p:nvSpPr>
        <p:spPr>
          <a:xfrm>
            <a:off x="50800" y="1917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3"/>
              </a:rPr>
              <a:t>2019/11/18
22:19</a:t>
            </a:r>
          </a:p>
        </p:txBody>
      </p:sp>
      <p:sp>
        <p:nvSpPr>
          <p:cNvPr id="13" name="TextBox 12"/>
          <p:cNvSpPr txBox="1"/>
          <p:nvPr/>
        </p:nvSpPr>
        <p:spPr>
          <a:xfrm>
            <a:off x="140716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4" name="TextBox 13"/>
          <p:cNvSpPr txBox="1"/>
          <p:nvPr/>
        </p:nvSpPr>
        <p:spPr>
          <a:xfrm>
            <a:off x="231140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5" name="TextBox 14"/>
          <p:cNvSpPr txBox="1"/>
          <p:nvPr/>
        </p:nvSpPr>
        <p:spPr>
          <a:xfrm>
            <a:off x="3215640" y="1917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207,711</a:t>
            </a:r>
          </a:p>
        </p:txBody>
      </p:sp>
      <p:sp>
        <p:nvSpPr>
          <p:cNvPr id="16" name="TextBox 15"/>
          <p:cNvSpPr txBox="1"/>
          <p:nvPr/>
        </p:nvSpPr>
        <p:spPr>
          <a:xfrm>
            <a:off x="4119879" y="1917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鶏ガラで【きつねうどん】作ると、 こだわりの味が超簡単に作れます 油揚げからしみ出るスープが...</a:t>
            </a:r>
          </a:p>
        </p:txBody>
      </p:sp>
      <p:sp>
        <p:nvSpPr>
          <p:cNvPr id="17" name="TextBox 16"/>
          <p:cNvSpPr txBox="1"/>
          <p:nvPr/>
        </p:nvSpPr>
        <p:spPr>
          <a:xfrm>
            <a:off x="50800" y="2349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4"/>
              </a:rPr>
              <a:t>2019/11/18
22:15</a:t>
            </a:r>
          </a:p>
        </p:txBody>
      </p:sp>
      <p:sp>
        <p:nvSpPr>
          <p:cNvPr id="18" name="TextBox 17"/>
          <p:cNvSpPr txBox="1"/>
          <p:nvPr/>
        </p:nvSpPr>
        <p:spPr>
          <a:xfrm>
            <a:off x="140716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19" name="TextBox 18"/>
          <p:cNvSpPr txBox="1"/>
          <p:nvPr/>
        </p:nvSpPr>
        <p:spPr>
          <a:xfrm>
            <a:off x="231140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0" name="TextBox 19"/>
          <p:cNvSpPr txBox="1"/>
          <p:nvPr/>
        </p:nvSpPr>
        <p:spPr>
          <a:xfrm>
            <a:off x="3215640" y="2349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207,710</a:t>
            </a:r>
          </a:p>
        </p:txBody>
      </p:sp>
      <p:sp>
        <p:nvSpPr>
          <p:cNvPr id="21" name="TextBox 20"/>
          <p:cNvSpPr txBox="1"/>
          <p:nvPr/>
        </p:nvSpPr>
        <p:spPr>
          <a:xfrm>
            <a:off x="4119879" y="2349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@gogoigarashi: これはずるい旨さ… 鶏の旨みを吸い込んだ米が最高すぎる 【鶏肉のガリバタめし】 仕上げに卵黄落とす...</a:t>
            </a:r>
          </a:p>
        </p:txBody>
      </p:sp>
      <p:sp>
        <p:nvSpPr>
          <p:cNvPr id="22" name="TextBox 21"/>
          <p:cNvSpPr txBox="1"/>
          <p:nvPr/>
        </p:nvSpPr>
        <p:spPr>
          <a:xfrm>
            <a:off x="50800" y="2781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5"/>
              </a:rPr>
              <a:t>2019/11/18
22:04</a:t>
            </a:r>
          </a:p>
        </p:txBody>
      </p:sp>
      <p:sp>
        <p:nvSpPr>
          <p:cNvPr id="23" name="TextBox 22"/>
          <p:cNvSpPr txBox="1"/>
          <p:nvPr/>
        </p:nvSpPr>
        <p:spPr>
          <a:xfrm>
            <a:off x="140716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4" name="TextBox 23"/>
          <p:cNvSpPr txBox="1"/>
          <p:nvPr/>
        </p:nvSpPr>
        <p:spPr>
          <a:xfrm>
            <a:off x="231140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5" name="TextBox 24"/>
          <p:cNvSpPr txBox="1"/>
          <p:nvPr/>
        </p:nvSpPr>
        <p:spPr>
          <a:xfrm>
            <a:off x="3215640" y="2781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207,711</a:t>
            </a:r>
          </a:p>
        </p:txBody>
      </p:sp>
      <p:sp>
        <p:nvSpPr>
          <p:cNvPr id="26" name="TextBox 25"/>
          <p:cNvSpPr txBox="1"/>
          <p:nvPr/>
        </p:nvSpPr>
        <p:spPr>
          <a:xfrm>
            <a:off x="4119879" y="2781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@gogoigarashi: この甘じょっぱい味がたまらん… フライパンひとつで揚げずに【大学いも】が超簡単に作れます これにバ...</a:t>
            </a:r>
          </a:p>
        </p:txBody>
      </p:sp>
      <p:sp>
        <p:nvSpPr>
          <p:cNvPr id="27" name="TextBox 26"/>
          <p:cNvSpPr txBox="1"/>
          <p:nvPr/>
        </p:nvSpPr>
        <p:spPr>
          <a:xfrm>
            <a:off x="50800" y="3213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6"/>
              </a:rPr>
              <a:t>2019/11/18
22:03</a:t>
            </a:r>
          </a:p>
        </p:txBody>
      </p:sp>
      <p:sp>
        <p:nvSpPr>
          <p:cNvPr id="28" name="TextBox 27"/>
          <p:cNvSpPr txBox="1"/>
          <p:nvPr/>
        </p:nvSpPr>
        <p:spPr>
          <a:xfrm>
            <a:off x="140716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29" name="TextBox 28"/>
          <p:cNvSpPr txBox="1"/>
          <p:nvPr/>
        </p:nvSpPr>
        <p:spPr>
          <a:xfrm>
            <a:off x="231140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0" name="TextBox 29"/>
          <p:cNvSpPr txBox="1"/>
          <p:nvPr/>
        </p:nvSpPr>
        <p:spPr>
          <a:xfrm>
            <a:off x="3215640" y="3213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207,711</a:t>
            </a:r>
          </a:p>
        </p:txBody>
      </p:sp>
      <p:sp>
        <p:nvSpPr>
          <p:cNvPr id="31" name="TextBox 30"/>
          <p:cNvSpPr txBox="1"/>
          <p:nvPr/>
        </p:nvSpPr>
        <p:spPr>
          <a:xfrm>
            <a:off x="4119879" y="3213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@gogoigarashi: ありがとうございます…‼︎ Amazonの新着レシピ本ランキング おつまみカテゴリーで「1位」に入...</a:t>
            </a:r>
          </a:p>
        </p:txBody>
      </p:sp>
      <p:sp>
        <p:nvSpPr>
          <p:cNvPr id="32" name="TextBox 31"/>
          <p:cNvSpPr txBox="1"/>
          <p:nvPr/>
        </p:nvSpPr>
        <p:spPr>
          <a:xfrm>
            <a:off x="50800" y="36449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7"/>
              </a:rPr>
              <a:t>2019/11/18
21:58</a:t>
            </a:r>
          </a:p>
        </p:txBody>
      </p:sp>
      <p:sp>
        <p:nvSpPr>
          <p:cNvPr id="33" name="TextBox 32"/>
          <p:cNvSpPr txBox="1"/>
          <p:nvPr/>
        </p:nvSpPr>
        <p:spPr>
          <a:xfrm>
            <a:off x="140716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4" name="TextBox 33"/>
          <p:cNvSpPr txBox="1"/>
          <p:nvPr/>
        </p:nvSpPr>
        <p:spPr>
          <a:xfrm>
            <a:off x="231140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5" name="TextBox 34"/>
          <p:cNvSpPr txBox="1"/>
          <p:nvPr/>
        </p:nvSpPr>
        <p:spPr>
          <a:xfrm>
            <a:off x="3215640" y="36449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207,710</a:t>
            </a:r>
          </a:p>
        </p:txBody>
      </p:sp>
      <p:sp>
        <p:nvSpPr>
          <p:cNvPr id="36" name="TextBox 35"/>
          <p:cNvSpPr txBox="1"/>
          <p:nvPr/>
        </p:nvSpPr>
        <p:spPr>
          <a:xfrm>
            <a:off x="4119879" y="36449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@aaa_09n ぴなさん、こんばんは！ わたしはネットで購入しており、沢山購入したかったので、Amazonで購入しました😊 http...</a:t>
            </a:r>
          </a:p>
        </p:txBody>
      </p:sp>
      <p:sp>
        <p:nvSpPr>
          <p:cNvPr id="37" name="TextBox 36"/>
          <p:cNvSpPr txBox="1"/>
          <p:nvPr/>
        </p:nvSpPr>
        <p:spPr>
          <a:xfrm>
            <a:off x="50800" y="40767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8"/>
              </a:rPr>
              <a:t>2019/11/18
21:10</a:t>
            </a:r>
          </a:p>
        </p:txBody>
      </p:sp>
      <p:sp>
        <p:nvSpPr>
          <p:cNvPr id="38" name="TextBox 37"/>
          <p:cNvSpPr txBox="1"/>
          <p:nvPr/>
        </p:nvSpPr>
        <p:spPr>
          <a:xfrm>
            <a:off x="140716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39" name="TextBox 38"/>
          <p:cNvSpPr txBox="1"/>
          <p:nvPr/>
        </p:nvSpPr>
        <p:spPr>
          <a:xfrm>
            <a:off x="231140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0" name="TextBox 39"/>
          <p:cNvSpPr txBox="1"/>
          <p:nvPr/>
        </p:nvSpPr>
        <p:spPr>
          <a:xfrm>
            <a:off x="3215640" y="40767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207,699</a:t>
            </a:r>
          </a:p>
        </p:txBody>
      </p:sp>
      <p:sp>
        <p:nvSpPr>
          <p:cNvPr id="41" name="TextBox 40"/>
          <p:cNvSpPr txBox="1"/>
          <p:nvPr/>
        </p:nvSpPr>
        <p:spPr>
          <a:xfrm>
            <a:off x="4119879" y="40767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鶏ガラで【きつねうどん】作ると、 こだわりの味が超簡単に作れます 油揚げからしみ出るスープが...</a:t>
            </a:r>
          </a:p>
        </p:txBody>
      </p:sp>
      <p:sp>
        <p:nvSpPr>
          <p:cNvPr id="42" name="TextBox 41"/>
          <p:cNvSpPr txBox="1"/>
          <p:nvPr/>
        </p:nvSpPr>
        <p:spPr>
          <a:xfrm>
            <a:off x="50800" y="45085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9"/>
              </a:rPr>
              <a:t>2019/11/18
20:23</a:t>
            </a:r>
          </a:p>
        </p:txBody>
      </p:sp>
      <p:sp>
        <p:nvSpPr>
          <p:cNvPr id="43" name="TextBox 42"/>
          <p:cNvSpPr txBox="1"/>
          <p:nvPr/>
        </p:nvSpPr>
        <p:spPr>
          <a:xfrm>
            <a:off x="140716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4" name="TextBox 43"/>
          <p:cNvSpPr txBox="1"/>
          <p:nvPr/>
        </p:nvSpPr>
        <p:spPr>
          <a:xfrm>
            <a:off x="231140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5" name="TextBox 44"/>
          <p:cNvSpPr txBox="1"/>
          <p:nvPr/>
        </p:nvSpPr>
        <p:spPr>
          <a:xfrm>
            <a:off x="3215640" y="45085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207,674</a:t>
            </a:r>
          </a:p>
        </p:txBody>
      </p:sp>
      <p:sp>
        <p:nvSpPr>
          <p:cNvPr id="46" name="TextBox 45"/>
          <p:cNvSpPr txBox="1"/>
          <p:nvPr/>
        </p:nvSpPr>
        <p:spPr>
          <a:xfrm>
            <a:off x="4119879" y="45085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@yyyokamaru: 作ってみました。これだけの材料でかなりの量出来たので授乳後のおやつだけじゃなく明日の朝ごはんにもなりそ...</a:t>
            </a:r>
          </a:p>
        </p:txBody>
      </p:sp>
      <p:sp>
        <p:nvSpPr>
          <p:cNvPr id="47" name="TextBox 46"/>
          <p:cNvSpPr txBox="1"/>
          <p:nvPr/>
        </p:nvSpPr>
        <p:spPr>
          <a:xfrm>
            <a:off x="50800" y="49403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0"/>
              </a:rPr>
              <a:t>2019/11/18
20:21</a:t>
            </a:r>
          </a:p>
        </p:txBody>
      </p:sp>
      <p:sp>
        <p:nvSpPr>
          <p:cNvPr id="48" name="TextBox 47"/>
          <p:cNvSpPr txBox="1"/>
          <p:nvPr/>
        </p:nvSpPr>
        <p:spPr>
          <a:xfrm>
            <a:off x="140716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49" name="TextBox 48"/>
          <p:cNvSpPr txBox="1"/>
          <p:nvPr/>
        </p:nvSpPr>
        <p:spPr>
          <a:xfrm>
            <a:off x="231140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50" name="TextBox 49"/>
          <p:cNvSpPr txBox="1"/>
          <p:nvPr/>
        </p:nvSpPr>
        <p:spPr>
          <a:xfrm>
            <a:off x="3215640" y="49403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207,674</a:t>
            </a:r>
          </a:p>
        </p:txBody>
      </p:sp>
      <p:sp>
        <p:nvSpPr>
          <p:cNvPr id="51" name="TextBox 50"/>
          <p:cNvSpPr txBox="1"/>
          <p:nvPr/>
        </p:nvSpPr>
        <p:spPr>
          <a:xfrm>
            <a:off x="4119879" y="49403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鶏ガラで【きつねうどん】作ると、 こだわりの味が超簡単に作れます 油揚げからしみ出るスープが...</a:t>
            </a:r>
          </a:p>
        </p:txBody>
      </p:sp>
      <p:sp>
        <p:nvSpPr>
          <p:cNvPr id="52" name="TextBox 51"/>
          <p:cNvSpPr txBox="1"/>
          <p:nvPr/>
        </p:nvSpPr>
        <p:spPr>
          <a:xfrm>
            <a:off x="50800" y="5372100"/>
            <a:ext cx="1356360" cy="4318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rPr>
                <a:hlinkClick r:id="rId11"/>
              </a:rPr>
              <a:t>2019/11/18
19:40</a:t>
            </a:r>
          </a:p>
        </p:txBody>
      </p:sp>
      <p:sp>
        <p:nvSpPr>
          <p:cNvPr id="53" name="TextBox 52"/>
          <p:cNvSpPr txBox="1"/>
          <p:nvPr/>
        </p:nvSpPr>
        <p:spPr>
          <a:xfrm>
            <a:off x="140716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54" name="TextBox 53"/>
          <p:cNvSpPr txBox="1"/>
          <p:nvPr/>
        </p:nvSpPr>
        <p:spPr>
          <a:xfrm>
            <a:off x="231140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0</a:t>
            </a:r>
          </a:p>
        </p:txBody>
      </p:sp>
      <p:sp>
        <p:nvSpPr>
          <p:cNvPr id="55" name="TextBox 54"/>
          <p:cNvSpPr txBox="1"/>
          <p:nvPr/>
        </p:nvSpPr>
        <p:spPr>
          <a:xfrm>
            <a:off x="3215640" y="5372100"/>
            <a:ext cx="904240" cy="317500"/>
          </a:xfrm>
          <a:prstGeom prst="rect">
            <a:avLst/>
          </a:prstGeom>
          <a:noFill/>
          <a:ln>
            <a:noFill/>
          </a:ln>
        </p:spPr>
        <p:txBody>
          <a:bodyPr wrap="square" bIns="101600" tIns="101600" lIns="203200" rIns="203200">
            <a:noAutofit/>
          </a:bodyPr>
          <a:lstStyle/>
          <a:p>
            <a:pPr algn="r">
              <a:lnSpc>
                <a:spcPts val="1200"/>
              </a:lnSpc>
              <a:defRPr sz="900" b="0">
                <a:solidFill>
                  <a:srgbClr val="000000"/>
                </a:solidFill>
                <a:latin typeface="メイリオ"/>
              </a:defRPr>
            </a:pPr>
            <a:r>
              <a:t>207,661</a:t>
            </a:r>
          </a:p>
        </p:txBody>
      </p:sp>
      <p:sp>
        <p:nvSpPr>
          <p:cNvPr id="56" name="TextBox 55"/>
          <p:cNvSpPr txBox="1"/>
          <p:nvPr/>
        </p:nvSpPr>
        <p:spPr>
          <a:xfrm>
            <a:off x="4119879" y="5372100"/>
            <a:ext cx="4973320" cy="317500"/>
          </a:xfrm>
          <a:prstGeom prst="rect">
            <a:avLst/>
          </a:prstGeom>
          <a:noFill/>
          <a:ln>
            <a:noFill/>
          </a:ln>
        </p:spPr>
        <p:txBody>
          <a:bodyPr wrap="square" bIns="101600" tIns="101600" lIns="203200" rIns="203200">
            <a:noAutofit/>
          </a:bodyPr>
          <a:lstStyle/>
          <a:p>
            <a:pPr algn="l">
              <a:lnSpc>
                <a:spcPts val="1200"/>
              </a:lnSpc>
              <a:defRPr sz="900" b="0">
                <a:solidFill>
                  <a:srgbClr val="000000"/>
                </a:solidFill>
                <a:latin typeface="メイリオ"/>
              </a:defRPr>
            </a:pPr>
            <a:r>
              <a:t>RT @igarashi_yukari: ガジェット通信さん（@getnewsfeed）に飯泥棒レシピ「刺身のニラだれ漬け」をご紹介い...</a:t>
            </a:r>
          </a:p>
        </p:txBody>
      </p:sp>
      <p:sp>
        <p:nvSpPr>
          <p:cNvPr id="57" name="TextBox 56"/>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期間中の投稿(新着順) 3/3</a:t>
            </a:r>
          </a:p>
        </p:txBody>
      </p:sp>
      <p:sp>
        <p:nvSpPr>
          <p:cNvPr id="58" name="TextBox 57"/>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最近14日の推移</a:t>
            </a:r>
          </a:p>
        </p:txBody>
      </p:sp>
      <p:graphicFrame>
        <p:nvGraphicFramePr>
          <p:cNvPr id="3" name="Table 2"/>
          <p:cNvGraphicFramePr>
            <a:graphicFrameLocks noGrp="1"/>
          </p:cNvGraphicFramePr>
          <p:nvPr/>
        </p:nvGraphicFramePr>
        <p:xfrm>
          <a:off x="660400" y="2184400"/>
          <a:ext cx="3708399" cy="3048000"/>
        </p:xfrm>
        <a:graphic>
          <a:graphicData uri="http://schemas.openxmlformats.org/drawingml/2006/table">
            <a:tbl>
              <a:tblPr firstRow="1" bandRow="1"/>
              <a:tblGrid>
                <a:gridCol w="1891283"/>
                <a:gridCol w="1817116"/>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フォロワー数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2019/11/06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190,909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2019/11/07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200,334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2019/11/08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201,908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2019/11/09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202,931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2019/11/10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203,837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2019/11/11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204,429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2019/11/12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204,774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048000"/>
        </p:xfrm>
        <a:graphic>
          <a:graphicData uri="http://schemas.openxmlformats.org/drawingml/2006/table">
            <a:tbl>
              <a:tblPr firstRow="1" bandRow="1"/>
              <a:tblGrid>
                <a:gridCol w="1891283"/>
                <a:gridCol w="1817116"/>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フォロワー数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2019/11/13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205,270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2019/11/14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205,782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2019/11/15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206,298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2019/11/16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206,685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2019/11/17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207,198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2019/11/18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207,706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2019/11/19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207,780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フォロワー数の日別推移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post_transition.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投稿数の日別推移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最近14日の推移</a:t>
            </a:r>
          </a:p>
        </p:txBody>
      </p:sp>
      <p:graphicFrame>
        <p:nvGraphicFramePr>
          <p:cNvPr id="3" name="Table 2"/>
          <p:cNvGraphicFramePr>
            <a:graphicFrameLocks noGrp="1"/>
          </p:cNvGraphicFramePr>
          <p:nvPr/>
        </p:nvGraphicFramePr>
        <p:xfrm>
          <a:off x="660400" y="2184400"/>
          <a:ext cx="3708399" cy="3048000"/>
        </p:xfrm>
        <a:graphic>
          <a:graphicData uri="http://schemas.openxmlformats.org/drawingml/2006/table">
            <a:tbl>
              <a:tblPr firstRow="1" bandRow="1"/>
              <a:tblGrid>
                <a:gridCol w="2195763"/>
                <a:gridCol w="1512636"/>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投稿数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2019/11/06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10,209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2019/11/07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10,220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2019/11/08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10,246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2019/11/09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10,290</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2019/11/10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10,311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2019/11/11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10,357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2019/11/12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10,388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048000"/>
        </p:xfrm>
        <a:graphic>
          <a:graphicData uri="http://schemas.openxmlformats.org/drawingml/2006/table">
            <a:tbl>
              <a:tblPr firstRow="1" bandRow="1"/>
              <a:tblGrid>
                <a:gridCol w="2195763"/>
                <a:gridCol w="1512636"/>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投稿数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2019/11/13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10,461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2019/11/14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10,522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2019/11/15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10,561</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2019/11/16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10,665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2019/11/17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10,732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2019/11/18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10,774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2019/11/19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10,778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投稿数の日別推移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listed_transition.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被リスト数の日別推移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最近14日の推移</a:t>
            </a:r>
          </a:p>
        </p:txBody>
      </p:sp>
      <p:graphicFrame>
        <p:nvGraphicFramePr>
          <p:cNvPr id="3" name="Table 2"/>
          <p:cNvGraphicFramePr>
            <a:graphicFrameLocks noGrp="1"/>
          </p:cNvGraphicFramePr>
          <p:nvPr/>
        </p:nvGraphicFramePr>
        <p:xfrm>
          <a:off x="660400" y="2184400"/>
          <a:ext cx="3708399" cy="3048000"/>
        </p:xfrm>
        <a:graphic>
          <a:graphicData uri="http://schemas.openxmlformats.org/drawingml/2006/table">
            <a:tbl>
              <a:tblPr firstRow="1" bandRow="1"/>
              <a:tblGrid>
                <a:gridCol w="1975126"/>
                <a:gridCol w="1733273"/>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被リスト数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2019/11/06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2,706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2019/11/07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2,779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2019/11/08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2,779</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2019/11/09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2,798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2019/11/10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2,805</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2019/11/11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2,818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2019/11/12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2,838</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graphicFrame>
        <p:nvGraphicFramePr>
          <p:cNvPr id="4" name="Table 3"/>
          <p:cNvGraphicFramePr>
            <a:graphicFrameLocks noGrp="1"/>
          </p:cNvGraphicFramePr>
          <p:nvPr/>
        </p:nvGraphicFramePr>
        <p:xfrm>
          <a:off x="4775200" y="2184400"/>
          <a:ext cx="3708399" cy="3048000"/>
        </p:xfrm>
        <a:graphic>
          <a:graphicData uri="http://schemas.openxmlformats.org/drawingml/2006/table">
            <a:tbl>
              <a:tblPr firstRow="1" bandRow="1"/>
              <a:tblGrid>
                <a:gridCol w="1975126"/>
                <a:gridCol w="1733273"/>
              </a:tblGrid>
              <a:tr h="381000">
                <a:tc>
                  <a:txBody>
                    <a:bodyPr tIns="8" bIns="8"/>
                    <a:lstStyle/>
                    <a:p>
                      <a:pPr algn="l">
                        <a:defRPr sz="1400" b="1">
                          <a:latin typeface="メイリオ"/>
                        </a:defRPr>
                      </a:pPr>
                      <a:r>
                        <a:t>日付</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b="1">
                          <a:latin typeface="メイリオ"/>
                        </a:defRPr>
                      </a:pPr>
                      <a:r>
                        <a:t>被リスト数</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2019/11/13 水</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2,837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2019/11/14 木</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2,854</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2019/11/15 金</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2,856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2019/11/16 土</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2,867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2019/11/17 日</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2,872</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2019/11/18 月</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2,876</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381000">
                <a:tc>
                  <a:txBody>
                    <a:bodyPr tIns="8" bIns="8"/>
                    <a:lstStyle/>
                    <a:p>
                      <a:pPr algn="l">
                        <a:defRPr sz="1400">
                          <a:latin typeface="メイリオ"/>
                        </a:defRPr>
                      </a:pPr>
                      <a:r>
                        <a:t>2019/11/19 火</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tIns="8" bIns="8"/>
                    <a:lstStyle/>
                    <a:p>
                      <a:pPr algn="r">
                        <a:defRPr sz="1400">
                          <a:latin typeface="メイリオ"/>
                        </a:defRPr>
                      </a:pPr>
                      <a:r>
                        <a:t>2,877</a:t>
                      </a:r>
                    </a:p>
                  </a:txBody>
                  <a:tcPr marL="50800" marR="50800" marT="50800" marB="508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5" name="TextBox 4"/>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被リスト数の日別推移</a:t>
            </a:r>
          </a:p>
        </p:txBody>
      </p:sp>
      <p:sp>
        <p:nvSpPr>
          <p:cNvPr id="6" name="TextBox 5"/>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1447800"/>
            <a:ext cx="8229600" cy="431800"/>
          </a:xfrm>
          <a:prstGeom prst="rect">
            <a:avLst/>
          </a:prstGeom>
          <a:noFill/>
          <a:ln>
            <a:noFill/>
          </a:ln>
        </p:spPr>
        <p:txBody>
          <a:bodyPr wrap="square" bIns="101600" tIns="101600" lIns="203200" rIns="203200">
            <a:noAutofit/>
          </a:bodyPr>
          <a:lstStyle/>
          <a:p>
            <a:pPr algn="l">
              <a:lnSpc>
                <a:spcPts val="2400"/>
              </a:lnSpc>
              <a:defRPr sz="1800" b="0">
                <a:solidFill>
                  <a:srgbClr val="000000"/>
                </a:solidFill>
                <a:latin typeface="メイリオ"/>
              </a:defRPr>
            </a:pPr>
            <a:r>
              <a:t>調査期間: 2019/10/23〜2019/11/19</a:t>
            </a:r>
          </a:p>
        </p:txBody>
      </p:sp>
      <p:pic>
        <p:nvPicPr>
          <p:cNvPr id="3" name="Picture 2" descr="rt_average.png"/>
          <p:cNvPicPr>
            <a:picLocks noChangeAspect="1"/>
          </p:cNvPicPr>
          <p:nvPr/>
        </p:nvPicPr>
        <p:blipFill>
          <a:blip r:embed="rId2"/>
          <a:stretch>
            <a:fillRect/>
          </a:stretch>
        </p:blipFill>
        <p:spPr>
          <a:xfrm>
            <a:off x="662939" y="2286000"/>
            <a:ext cx="7818120" cy="2931795"/>
          </a:xfrm>
          <a:prstGeom prst="rect">
            <a:avLst/>
          </a:prstGeom>
          <a:ln>
            <a:noFill/>
          </a:ln>
        </p:spPr>
      </p:pic>
      <p:sp>
        <p:nvSpPr>
          <p:cNvPr id="4" name="TextBox 3"/>
          <p:cNvSpPr txBox="1"/>
          <p:nvPr/>
        </p:nvSpPr>
        <p:spPr>
          <a:xfrm>
            <a:off x="0" y="406400"/>
            <a:ext cx="9144000" cy="558800"/>
          </a:xfrm>
          <a:prstGeom prst="rect">
            <a:avLst/>
          </a:prstGeom>
          <a:noFill/>
          <a:ln>
            <a:noFill/>
          </a:ln>
        </p:spPr>
        <p:txBody>
          <a:bodyPr wrap="square" bIns="101600" tIns="101600" lIns="203200" rIns="203200">
            <a:noAutofit/>
          </a:bodyPr>
          <a:lstStyle/>
          <a:p>
            <a:pPr algn="l">
              <a:lnSpc>
                <a:spcPts val="3733"/>
              </a:lnSpc>
              <a:defRPr sz="2800" b="1">
                <a:solidFill>
                  <a:srgbClr val="000000"/>
                </a:solidFill>
                <a:latin typeface="メイリオ"/>
              </a:defRPr>
            </a:pPr>
            <a:r>
              <a:t>平均RT数の日別推移</a:t>
            </a:r>
          </a:p>
        </p:txBody>
      </p:sp>
      <p:sp>
        <p:nvSpPr>
          <p:cNvPr id="5" name="TextBox 4"/>
          <p:cNvSpPr txBox="1"/>
          <p:nvPr/>
        </p:nvSpPr>
        <p:spPr>
          <a:xfrm>
            <a:off x="0" y="6223000"/>
            <a:ext cx="6400799" cy="558800"/>
          </a:xfrm>
          <a:prstGeom prst="rect">
            <a:avLst/>
          </a:prstGeom>
          <a:noFill/>
          <a:ln>
            <a:noFill/>
          </a:ln>
        </p:spPr>
        <p:txBody>
          <a:bodyPr wrap="square" bIns="101600" tIns="101600" lIns="203200" rIns="203200">
            <a:noAutofit/>
          </a:bodyPr>
          <a:lstStyle/>
          <a:p>
            <a:pPr algn="l">
              <a:lnSpc>
                <a:spcPts val="1866"/>
              </a:lnSpc>
              <a:defRPr sz="1400" b="0">
                <a:solidFill>
                  <a:srgbClr val="000000"/>
                </a:solidFill>
                <a:latin typeface="メイリオ"/>
              </a:defRPr>
            </a:pPr>
            <a:r>
              <a:t>@igarashi_yukari
Twitter (2019/10/23 〜 2019/11/19)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auto-generated</dc:description>
  <cp:lastModifiedBy>User Local</cp:lastModifiedBy>
  <cp:revision>1</cp:revision>
  <dcterms:created xsi:type="dcterms:W3CDTF">2019-11-19T18:37:53Z</dcterms:created>
  <dcterms:modified xsi:type="dcterms:W3CDTF">2019-11-19T18:37:53Z</dcterms:modified>
  <cp:category/>
</cp:coreProperties>
</file>